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5"/>
  </p:notesMasterIdLst>
  <p:sldIdLst>
    <p:sldId id="256" r:id="rId2"/>
    <p:sldId id="367" r:id="rId3"/>
    <p:sldId id="368" r:id="rId4"/>
    <p:sldId id="266" r:id="rId5"/>
    <p:sldId id="267" r:id="rId6"/>
    <p:sldId id="268" r:id="rId7"/>
    <p:sldId id="269" r:id="rId8"/>
    <p:sldId id="271" r:id="rId9"/>
    <p:sldId id="270" r:id="rId10"/>
    <p:sldId id="277" r:id="rId11"/>
    <p:sldId id="272" r:id="rId12"/>
    <p:sldId id="274" r:id="rId13"/>
    <p:sldId id="275" r:id="rId14"/>
    <p:sldId id="276"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5" r:id="rId32"/>
    <p:sldId id="298" r:id="rId33"/>
    <p:sldId id="296" r:id="rId34"/>
    <p:sldId id="299" r:id="rId35"/>
    <p:sldId id="297" r:id="rId36"/>
    <p:sldId id="300"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21" r:id="rId53"/>
    <p:sldId id="331" r:id="rId54"/>
    <p:sldId id="323" r:id="rId55"/>
    <p:sldId id="324" r:id="rId56"/>
    <p:sldId id="325" r:id="rId57"/>
    <p:sldId id="326" r:id="rId58"/>
    <p:sldId id="327" r:id="rId59"/>
    <p:sldId id="328" r:id="rId60"/>
    <p:sldId id="330" r:id="rId61"/>
    <p:sldId id="332" r:id="rId62"/>
    <p:sldId id="333" r:id="rId63"/>
    <p:sldId id="334" r:id="rId64"/>
    <p:sldId id="335" r:id="rId65"/>
    <p:sldId id="336" r:id="rId66"/>
    <p:sldId id="337" r:id="rId67"/>
    <p:sldId id="338" r:id="rId68"/>
    <p:sldId id="362" r:id="rId69"/>
    <p:sldId id="340" r:id="rId70"/>
    <p:sldId id="341" r:id="rId71"/>
    <p:sldId id="342" r:id="rId72"/>
    <p:sldId id="343" r:id="rId73"/>
    <p:sldId id="344" r:id="rId74"/>
    <p:sldId id="345" r:id="rId75"/>
    <p:sldId id="346" r:id="rId76"/>
    <p:sldId id="347" r:id="rId77"/>
    <p:sldId id="348" r:id="rId78"/>
    <p:sldId id="349" r:id="rId79"/>
    <p:sldId id="350" r:id="rId80"/>
    <p:sldId id="352" r:id="rId81"/>
    <p:sldId id="353" r:id="rId82"/>
    <p:sldId id="322" r:id="rId83"/>
    <p:sldId id="319" r:id="rId84"/>
  </p:sldIdLst>
  <p:sldSz cx="9144000" cy="6858000" type="screen4x3"/>
  <p:notesSz cx="6858000" cy="9144000"/>
  <p:defaultTextStyle>
    <a:defPPr>
      <a:defRPr lang="en-I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400"/>
    <a:srgbClr val="2AB200"/>
    <a:srgbClr val="31CC00"/>
    <a:srgbClr val="FF1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83A0FDF-95E4-4386-AD69-12FE27AFFE1F}" type="datetimeFigureOut">
              <a:rPr lang="en-US"/>
              <a:pPr>
                <a:defRPr/>
              </a:pPr>
              <a:t>6/27/2017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EB775F8F-9797-492E-B615-25DB4E88FD47}" type="slidenum">
              <a:rPr lang="en-US"/>
              <a:pPr>
                <a:defRPr/>
              </a:pPr>
              <a:t>‹#›</a:t>
            </a:fld>
            <a:endParaRPr lang="en-US"/>
          </a:p>
        </p:txBody>
      </p:sp>
    </p:spTree>
    <p:extLst>
      <p:ext uri="{BB962C8B-B14F-4D97-AF65-F5344CB8AC3E}">
        <p14:creationId xmlns:p14="http://schemas.microsoft.com/office/powerpoint/2010/main" val="38424764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Block-based packages, such as Simulink are not recommended in this course</a:t>
            </a:r>
          </a:p>
          <a:p>
            <a:pPr>
              <a:spcBef>
                <a:spcPct val="0"/>
              </a:spcBef>
            </a:pPr>
            <a:r>
              <a:rPr lang="en-US" smtClean="0"/>
              <a:t>Student can implement concepts and theories learned from the course easily into MATLAB codes.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6C82CA-9977-48AD-A3CA-B7BC7107BFA9}" type="slidenum">
              <a:rPr lang="en-US"/>
              <a:pPr/>
              <a:t>3</a:t>
            </a:fld>
            <a:endParaRPr lang="en-US"/>
          </a:p>
        </p:txBody>
      </p:sp>
    </p:spTree>
    <p:extLst>
      <p:ext uri="{BB962C8B-B14F-4D97-AF65-F5344CB8AC3E}">
        <p14:creationId xmlns:p14="http://schemas.microsoft.com/office/powerpoint/2010/main" val="52321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sz="2400">
                <a:latin typeface="Times New Roman" panose="02020603050405020304"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sz="2400">
                <a:latin typeface="Times New Roman" panose="02020603050405020304" pitchFamily="18" charset="0"/>
              </a:endParaRPr>
            </a:p>
          </p:txBody>
        </p:sp>
        <p:sp>
          <p:nvSpPr>
            <p:cNvPr id="8" name="Freeform 10"/>
            <p:cNvSpPr>
              <a:spLocks noChangeArrowheads="1"/>
            </p:cNvSpPr>
            <p:nvPr/>
          </p:nvSpPr>
          <p:spPr bwMode="auto">
            <a:xfrm>
              <a:off x="384" y="960"/>
              <a:ext cx="144" cy="913"/>
            </a:xfrm>
            <a:custGeom>
              <a:avLst/>
              <a:gdLst>
                <a:gd name="T0" fmla="*/ 144 w 1000"/>
                <a:gd name="T1" fmla="*/ 913 h 1000"/>
                <a:gd name="T2" fmla="*/ 0 w 1000"/>
                <a:gd name="T3" fmla="*/ 913 h 1000"/>
                <a:gd name="T4" fmla="*/ 0 w 1000"/>
                <a:gd name="T5" fmla="*/ 0 h 1000"/>
                <a:gd name="T6" fmla="*/ 144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1"/>
            <p:cNvSpPr>
              <a:spLocks noChangeArrowheads="1"/>
            </p:cNvSpPr>
            <p:nvPr/>
          </p:nvSpPr>
          <p:spPr bwMode="auto">
            <a:xfrm>
              <a:off x="4944" y="762"/>
              <a:ext cx="165" cy="864"/>
            </a:xfrm>
            <a:custGeom>
              <a:avLst/>
              <a:gdLst>
                <a:gd name="T0" fmla="*/ 0 w 1000"/>
                <a:gd name="T1" fmla="*/ 0 h 1000"/>
                <a:gd name="T2" fmla="*/ 165 w 1000"/>
                <a:gd name="T3" fmla="*/ 0 h 1000"/>
                <a:gd name="T4" fmla="*/ 165 w 1000"/>
                <a:gd name="T5" fmla="*/ 864 h 1000"/>
                <a:gd name="T6" fmla="*/ 0 w 1000"/>
                <a:gd name="T7" fmla="*/ 864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94" name="Rectangle 2"/>
          <p:cNvSpPr>
            <a:spLocks noGrp="1" noChangeArrowheads="1"/>
          </p:cNvSpPr>
          <p:nvPr>
            <p:ph type="subTitle" idx="1"/>
          </p:nvPr>
        </p:nvSpPr>
        <p:spPr>
          <a:xfrm>
            <a:off x="2286000" y="3581400"/>
            <a:ext cx="5638800" cy="1905000"/>
          </a:xfrm>
        </p:spPr>
        <p:txBody>
          <a:bodyPr/>
          <a:lstStyle>
            <a:lvl1pPr marL="0" indent="0">
              <a:buFont typeface="Wingdings" panose="05000000000000000000" pitchFamily="2" charset="2"/>
              <a:buNone/>
              <a:defRPr/>
            </a:lvl1pPr>
          </a:lstStyle>
          <a:p>
            <a:pPr lvl="0"/>
            <a:r>
              <a:rPr lang="en-IN" noProof="0" smtClean="0"/>
              <a:t>Click to edit Master subtitle style</a:t>
            </a:r>
          </a:p>
        </p:txBody>
      </p:sp>
      <p:sp>
        <p:nvSpPr>
          <p:cNvPr id="8204" name="Rectangle 12"/>
          <p:cNvSpPr>
            <a:spLocks noGrp="1" noChangeArrowheads="1"/>
          </p:cNvSpPr>
          <p:nvPr>
            <p:ph type="ctrTitle"/>
          </p:nvPr>
        </p:nvSpPr>
        <p:spPr>
          <a:xfrm>
            <a:off x="838200" y="1443038"/>
            <a:ext cx="7086600" cy="1600200"/>
          </a:xfrm>
        </p:spPr>
        <p:txBody>
          <a:bodyPr anchor="ctr"/>
          <a:lstStyle>
            <a:lvl1pPr>
              <a:defRPr/>
            </a:lvl1pPr>
          </a:lstStyle>
          <a:p>
            <a:pPr lvl="0"/>
            <a:r>
              <a:rPr lang="en-IN" noProof="0" smtClean="0"/>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IN"/>
          </a:p>
        </p:txBody>
      </p:sp>
      <p:sp>
        <p:nvSpPr>
          <p:cNvPr id="11"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IN"/>
          </a:p>
        </p:txBody>
      </p:sp>
      <p:sp>
        <p:nvSpPr>
          <p:cNvPr id="12" name="Rectangle 5"/>
          <p:cNvSpPr>
            <a:spLocks noGrp="1" noChangeArrowheads="1"/>
          </p:cNvSpPr>
          <p:nvPr>
            <p:ph type="sldNum" sz="quarter" idx="12"/>
          </p:nvPr>
        </p:nvSpPr>
        <p:spPr>
          <a:xfrm>
            <a:off x="6553200" y="6248400"/>
            <a:ext cx="1905000" cy="457200"/>
          </a:xfrm>
        </p:spPr>
        <p:txBody>
          <a:bodyPr/>
          <a:lstStyle>
            <a:lvl1pPr>
              <a:defRPr smtClean="0"/>
            </a:lvl1pPr>
          </a:lstStyle>
          <a:p>
            <a:pPr>
              <a:defRPr/>
            </a:pPr>
            <a:fld id="{A8F30A59-CB47-4FBB-A909-BA15EA71ACCE}" type="slidenum">
              <a:rPr lang="en-IN"/>
              <a:pPr>
                <a:defRPr/>
              </a:pPr>
              <a:t>‹#›</a:t>
            </a:fld>
            <a:endParaRPr lang="en-IN"/>
          </a:p>
        </p:txBody>
      </p:sp>
    </p:spTree>
    <p:extLst>
      <p:ext uri="{BB962C8B-B14F-4D97-AF65-F5344CB8AC3E}">
        <p14:creationId xmlns:p14="http://schemas.microsoft.com/office/powerpoint/2010/main" val="380644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IN"/>
          </a:p>
        </p:txBody>
      </p:sp>
      <p:sp>
        <p:nvSpPr>
          <p:cNvPr id="5" name="Rectangle 7"/>
          <p:cNvSpPr>
            <a:spLocks noGrp="1" noChangeArrowheads="1"/>
          </p:cNvSpPr>
          <p:nvPr>
            <p:ph type="ftr" sz="quarter" idx="11"/>
          </p:nvPr>
        </p:nvSpPr>
        <p:spPr>
          <a:ln/>
        </p:spPr>
        <p:txBody>
          <a:bodyPr/>
          <a:lstStyle>
            <a:lvl1pPr>
              <a:defRPr/>
            </a:lvl1pPr>
          </a:lstStyle>
          <a:p>
            <a:pPr>
              <a:defRPr/>
            </a:pPr>
            <a:endParaRPr lang="en-IN"/>
          </a:p>
        </p:txBody>
      </p:sp>
      <p:sp>
        <p:nvSpPr>
          <p:cNvPr id="6" name="Rectangle 8"/>
          <p:cNvSpPr>
            <a:spLocks noGrp="1" noChangeArrowheads="1"/>
          </p:cNvSpPr>
          <p:nvPr>
            <p:ph type="sldNum" sz="quarter" idx="12"/>
          </p:nvPr>
        </p:nvSpPr>
        <p:spPr>
          <a:ln/>
        </p:spPr>
        <p:txBody>
          <a:bodyPr/>
          <a:lstStyle>
            <a:lvl1pPr>
              <a:defRPr/>
            </a:lvl1pPr>
          </a:lstStyle>
          <a:p>
            <a:pPr>
              <a:defRPr/>
            </a:pPr>
            <a:fld id="{39E95788-AD7A-4CF8-8483-C98197DD011A}" type="slidenum">
              <a:rPr lang="en-IN"/>
              <a:pPr>
                <a:defRPr/>
              </a:pPr>
              <a:t>‹#›</a:t>
            </a:fld>
            <a:endParaRPr lang="en-IN"/>
          </a:p>
        </p:txBody>
      </p:sp>
    </p:spTree>
    <p:extLst>
      <p:ext uri="{BB962C8B-B14F-4D97-AF65-F5344CB8AC3E}">
        <p14:creationId xmlns:p14="http://schemas.microsoft.com/office/powerpoint/2010/main" val="235629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IN"/>
          </a:p>
        </p:txBody>
      </p:sp>
      <p:sp>
        <p:nvSpPr>
          <p:cNvPr id="5" name="Rectangle 7"/>
          <p:cNvSpPr>
            <a:spLocks noGrp="1" noChangeArrowheads="1"/>
          </p:cNvSpPr>
          <p:nvPr>
            <p:ph type="ftr" sz="quarter" idx="11"/>
          </p:nvPr>
        </p:nvSpPr>
        <p:spPr>
          <a:ln/>
        </p:spPr>
        <p:txBody>
          <a:bodyPr/>
          <a:lstStyle>
            <a:lvl1pPr>
              <a:defRPr/>
            </a:lvl1pPr>
          </a:lstStyle>
          <a:p>
            <a:pPr>
              <a:defRPr/>
            </a:pPr>
            <a:endParaRPr lang="en-IN"/>
          </a:p>
        </p:txBody>
      </p:sp>
      <p:sp>
        <p:nvSpPr>
          <p:cNvPr id="6" name="Rectangle 8"/>
          <p:cNvSpPr>
            <a:spLocks noGrp="1" noChangeArrowheads="1"/>
          </p:cNvSpPr>
          <p:nvPr>
            <p:ph type="sldNum" sz="quarter" idx="12"/>
          </p:nvPr>
        </p:nvSpPr>
        <p:spPr>
          <a:ln/>
        </p:spPr>
        <p:txBody>
          <a:bodyPr/>
          <a:lstStyle>
            <a:lvl1pPr>
              <a:defRPr/>
            </a:lvl1pPr>
          </a:lstStyle>
          <a:p>
            <a:pPr>
              <a:defRPr/>
            </a:pPr>
            <a:fld id="{BE8733BC-BD94-45FC-8BAF-0BDF0329A51D}" type="slidenum">
              <a:rPr lang="en-IN"/>
              <a:pPr>
                <a:defRPr/>
              </a:pPr>
              <a:t>‹#›</a:t>
            </a:fld>
            <a:endParaRPr lang="en-IN"/>
          </a:p>
        </p:txBody>
      </p:sp>
    </p:spTree>
    <p:extLst>
      <p:ext uri="{BB962C8B-B14F-4D97-AF65-F5344CB8AC3E}">
        <p14:creationId xmlns:p14="http://schemas.microsoft.com/office/powerpoint/2010/main" val="341919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IN"/>
          </a:p>
        </p:txBody>
      </p:sp>
      <p:sp>
        <p:nvSpPr>
          <p:cNvPr id="7" name="Rectangle 7"/>
          <p:cNvSpPr>
            <a:spLocks noGrp="1" noChangeArrowheads="1"/>
          </p:cNvSpPr>
          <p:nvPr>
            <p:ph type="ftr" sz="quarter" idx="11"/>
          </p:nvPr>
        </p:nvSpPr>
        <p:spPr>
          <a:ln/>
        </p:spPr>
        <p:txBody>
          <a:bodyPr/>
          <a:lstStyle>
            <a:lvl1pPr>
              <a:defRPr/>
            </a:lvl1pPr>
          </a:lstStyle>
          <a:p>
            <a:pPr>
              <a:defRPr/>
            </a:pPr>
            <a:endParaRPr lang="en-IN"/>
          </a:p>
        </p:txBody>
      </p:sp>
      <p:sp>
        <p:nvSpPr>
          <p:cNvPr id="8" name="Rectangle 8"/>
          <p:cNvSpPr>
            <a:spLocks noGrp="1" noChangeArrowheads="1"/>
          </p:cNvSpPr>
          <p:nvPr>
            <p:ph type="sldNum" sz="quarter" idx="12"/>
          </p:nvPr>
        </p:nvSpPr>
        <p:spPr>
          <a:ln/>
        </p:spPr>
        <p:txBody>
          <a:bodyPr/>
          <a:lstStyle>
            <a:lvl1pPr>
              <a:defRPr/>
            </a:lvl1pPr>
          </a:lstStyle>
          <a:p>
            <a:pPr>
              <a:defRPr/>
            </a:pPr>
            <a:fld id="{09E0BB3E-FCEF-4A1E-9160-4B913D5B286E}" type="slidenum">
              <a:rPr lang="en-IN"/>
              <a:pPr>
                <a:defRPr/>
              </a:pPr>
              <a:t>‹#›</a:t>
            </a:fld>
            <a:endParaRPr lang="en-IN"/>
          </a:p>
        </p:txBody>
      </p:sp>
    </p:spTree>
    <p:extLst>
      <p:ext uri="{BB962C8B-B14F-4D97-AF65-F5344CB8AC3E}">
        <p14:creationId xmlns:p14="http://schemas.microsoft.com/office/powerpoint/2010/main" val="218329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3" y="96838"/>
            <a:ext cx="7678737" cy="599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IN"/>
          </a:p>
        </p:txBody>
      </p:sp>
      <p:sp>
        <p:nvSpPr>
          <p:cNvPr id="4" name="Rectangle 7"/>
          <p:cNvSpPr>
            <a:spLocks noGrp="1" noChangeArrowheads="1"/>
          </p:cNvSpPr>
          <p:nvPr>
            <p:ph type="ftr" sz="quarter" idx="11"/>
          </p:nvPr>
        </p:nvSpPr>
        <p:spPr>
          <a:ln/>
        </p:spPr>
        <p:txBody>
          <a:bodyPr/>
          <a:lstStyle>
            <a:lvl1pPr>
              <a:defRPr/>
            </a:lvl1pPr>
          </a:lstStyle>
          <a:p>
            <a:pPr>
              <a:defRPr/>
            </a:pPr>
            <a:endParaRPr lang="en-IN"/>
          </a:p>
        </p:txBody>
      </p:sp>
      <p:sp>
        <p:nvSpPr>
          <p:cNvPr id="5" name="Rectangle 8"/>
          <p:cNvSpPr>
            <a:spLocks noGrp="1" noChangeArrowheads="1"/>
          </p:cNvSpPr>
          <p:nvPr>
            <p:ph type="sldNum" sz="quarter" idx="12"/>
          </p:nvPr>
        </p:nvSpPr>
        <p:spPr>
          <a:ln/>
        </p:spPr>
        <p:txBody>
          <a:bodyPr/>
          <a:lstStyle>
            <a:lvl1pPr>
              <a:defRPr/>
            </a:lvl1pPr>
          </a:lstStyle>
          <a:p>
            <a:pPr>
              <a:defRPr/>
            </a:pPr>
            <a:fld id="{F593F99B-6DCA-4935-BA60-C97FCAD78D4B}" type="slidenum">
              <a:rPr lang="en-IN"/>
              <a:pPr>
                <a:defRPr/>
              </a:pPr>
              <a:t>‹#›</a:t>
            </a:fld>
            <a:endParaRPr lang="en-IN"/>
          </a:p>
        </p:txBody>
      </p:sp>
    </p:spTree>
    <p:extLst>
      <p:ext uri="{BB962C8B-B14F-4D97-AF65-F5344CB8AC3E}">
        <p14:creationId xmlns:p14="http://schemas.microsoft.com/office/powerpoint/2010/main" val="385826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IN"/>
          </a:p>
        </p:txBody>
      </p:sp>
      <p:sp>
        <p:nvSpPr>
          <p:cNvPr id="5" name="Rectangle 7"/>
          <p:cNvSpPr>
            <a:spLocks noGrp="1" noChangeArrowheads="1"/>
          </p:cNvSpPr>
          <p:nvPr>
            <p:ph type="ftr" sz="quarter" idx="11"/>
          </p:nvPr>
        </p:nvSpPr>
        <p:spPr>
          <a:ln/>
        </p:spPr>
        <p:txBody>
          <a:bodyPr/>
          <a:lstStyle>
            <a:lvl1pPr>
              <a:defRPr/>
            </a:lvl1pPr>
          </a:lstStyle>
          <a:p>
            <a:pPr>
              <a:defRPr/>
            </a:pPr>
            <a:endParaRPr lang="en-IN"/>
          </a:p>
        </p:txBody>
      </p:sp>
      <p:sp>
        <p:nvSpPr>
          <p:cNvPr id="6" name="Rectangle 8"/>
          <p:cNvSpPr>
            <a:spLocks noGrp="1" noChangeArrowheads="1"/>
          </p:cNvSpPr>
          <p:nvPr>
            <p:ph type="sldNum" sz="quarter" idx="12"/>
          </p:nvPr>
        </p:nvSpPr>
        <p:spPr>
          <a:ln/>
        </p:spPr>
        <p:txBody>
          <a:bodyPr/>
          <a:lstStyle>
            <a:lvl1pPr>
              <a:defRPr/>
            </a:lvl1pPr>
          </a:lstStyle>
          <a:p>
            <a:pPr>
              <a:defRPr/>
            </a:pPr>
            <a:fld id="{86A2CFBC-824E-4C74-9CC4-2A70FF36B569}" type="slidenum">
              <a:rPr lang="en-IN"/>
              <a:pPr>
                <a:defRPr/>
              </a:pPr>
              <a:t>‹#›</a:t>
            </a:fld>
            <a:endParaRPr lang="en-IN"/>
          </a:p>
        </p:txBody>
      </p:sp>
    </p:spTree>
    <p:extLst>
      <p:ext uri="{BB962C8B-B14F-4D97-AF65-F5344CB8AC3E}">
        <p14:creationId xmlns:p14="http://schemas.microsoft.com/office/powerpoint/2010/main" val="146147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IN"/>
          </a:p>
        </p:txBody>
      </p:sp>
      <p:sp>
        <p:nvSpPr>
          <p:cNvPr id="5" name="Rectangle 7"/>
          <p:cNvSpPr>
            <a:spLocks noGrp="1" noChangeArrowheads="1"/>
          </p:cNvSpPr>
          <p:nvPr>
            <p:ph type="ftr" sz="quarter" idx="11"/>
          </p:nvPr>
        </p:nvSpPr>
        <p:spPr>
          <a:ln/>
        </p:spPr>
        <p:txBody>
          <a:bodyPr/>
          <a:lstStyle>
            <a:lvl1pPr>
              <a:defRPr/>
            </a:lvl1pPr>
          </a:lstStyle>
          <a:p>
            <a:pPr>
              <a:defRPr/>
            </a:pPr>
            <a:endParaRPr lang="en-IN"/>
          </a:p>
        </p:txBody>
      </p:sp>
      <p:sp>
        <p:nvSpPr>
          <p:cNvPr id="6" name="Rectangle 8"/>
          <p:cNvSpPr>
            <a:spLocks noGrp="1" noChangeArrowheads="1"/>
          </p:cNvSpPr>
          <p:nvPr>
            <p:ph type="sldNum" sz="quarter" idx="12"/>
          </p:nvPr>
        </p:nvSpPr>
        <p:spPr>
          <a:ln/>
        </p:spPr>
        <p:txBody>
          <a:bodyPr/>
          <a:lstStyle>
            <a:lvl1pPr>
              <a:defRPr/>
            </a:lvl1pPr>
          </a:lstStyle>
          <a:p>
            <a:pPr>
              <a:defRPr/>
            </a:pPr>
            <a:fld id="{C0F3CF71-008D-4987-B70B-666540C53FC4}" type="slidenum">
              <a:rPr lang="en-IN"/>
              <a:pPr>
                <a:defRPr/>
              </a:pPr>
              <a:t>‹#›</a:t>
            </a:fld>
            <a:endParaRPr lang="en-IN"/>
          </a:p>
        </p:txBody>
      </p:sp>
    </p:spTree>
    <p:extLst>
      <p:ext uri="{BB962C8B-B14F-4D97-AF65-F5344CB8AC3E}">
        <p14:creationId xmlns:p14="http://schemas.microsoft.com/office/powerpoint/2010/main" val="160685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IN"/>
          </a:p>
        </p:txBody>
      </p:sp>
      <p:sp>
        <p:nvSpPr>
          <p:cNvPr id="6" name="Rectangle 7"/>
          <p:cNvSpPr>
            <a:spLocks noGrp="1" noChangeArrowheads="1"/>
          </p:cNvSpPr>
          <p:nvPr>
            <p:ph type="ftr" sz="quarter" idx="11"/>
          </p:nvPr>
        </p:nvSpPr>
        <p:spPr>
          <a:ln/>
        </p:spPr>
        <p:txBody>
          <a:bodyPr/>
          <a:lstStyle>
            <a:lvl1pPr>
              <a:defRPr/>
            </a:lvl1pPr>
          </a:lstStyle>
          <a:p>
            <a:pPr>
              <a:defRPr/>
            </a:pPr>
            <a:endParaRPr lang="en-IN"/>
          </a:p>
        </p:txBody>
      </p:sp>
      <p:sp>
        <p:nvSpPr>
          <p:cNvPr id="7" name="Rectangle 8"/>
          <p:cNvSpPr>
            <a:spLocks noGrp="1" noChangeArrowheads="1"/>
          </p:cNvSpPr>
          <p:nvPr>
            <p:ph type="sldNum" sz="quarter" idx="12"/>
          </p:nvPr>
        </p:nvSpPr>
        <p:spPr>
          <a:ln/>
        </p:spPr>
        <p:txBody>
          <a:bodyPr/>
          <a:lstStyle>
            <a:lvl1pPr>
              <a:defRPr/>
            </a:lvl1pPr>
          </a:lstStyle>
          <a:p>
            <a:pPr>
              <a:defRPr/>
            </a:pPr>
            <a:fld id="{FCD8F902-463A-4AD1-A33A-3508F1E78FEC}" type="slidenum">
              <a:rPr lang="en-IN"/>
              <a:pPr>
                <a:defRPr/>
              </a:pPr>
              <a:t>‹#›</a:t>
            </a:fld>
            <a:endParaRPr lang="en-IN"/>
          </a:p>
        </p:txBody>
      </p:sp>
    </p:spTree>
    <p:extLst>
      <p:ext uri="{BB962C8B-B14F-4D97-AF65-F5344CB8AC3E}">
        <p14:creationId xmlns:p14="http://schemas.microsoft.com/office/powerpoint/2010/main" val="359012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IN"/>
          </a:p>
        </p:txBody>
      </p:sp>
      <p:sp>
        <p:nvSpPr>
          <p:cNvPr id="8" name="Rectangle 7"/>
          <p:cNvSpPr>
            <a:spLocks noGrp="1" noChangeArrowheads="1"/>
          </p:cNvSpPr>
          <p:nvPr>
            <p:ph type="ftr" sz="quarter" idx="11"/>
          </p:nvPr>
        </p:nvSpPr>
        <p:spPr>
          <a:ln/>
        </p:spPr>
        <p:txBody>
          <a:bodyPr/>
          <a:lstStyle>
            <a:lvl1pPr>
              <a:defRPr/>
            </a:lvl1pPr>
          </a:lstStyle>
          <a:p>
            <a:pPr>
              <a:defRPr/>
            </a:pPr>
            <a:endParaRPr lang="en-IN"/>
          </a:p>
        </p:txBody>
      </p:sp>
      <p:sp>
        <p:nvSpPr>
          <p:cNvPr id="9" name="Rectangle 8"/>
          <p:cNvSpPr>
            <a:spLocks noGrp="1" noChangeArrowheads="1"/>
          </p:cNvSpPr>
          <p:nvPr>
            <p:ph type="sldNum" sz="quarter" idx="12"/>
          </p:nvPr>
        </p:nvSpPr>
        <p:spPr>
          <a:ln/>
        </p:spPr>
        <p:txBody>
          <a:bodyPr/>
          <a:lstStyle>
            <a:lvl1pPr>
              <a:defRPr/>
            </a:lvl1pPr>
          </a:lstStyle>
          <a:p>
            <a:pPr>
              <a:defRPr/>
            </a:pPr>
            <a:fld id="{9CD85186-B488-491E-BAE5-8D7A0B4B94D8}" type="slidenum">
              <a:rPr lang="en-IN"/>
              <a:pPr>
                <a:defRPr/>
              </a:pPr>
              <a:t>‹#›</a:t>
            </a:fld>
            <a:endParaRPr lang="en-IN"/>
          </a:p>
        </p:txBody>
      </p:sp>
    </p:spTree>
    <p:extLst>
      <p:ext uri="{BB962C8B-B14F-4D97-AF65-F5344CB8AC3E}">
        <p14:creationId xmlns:p14="http://schemas.microsoft.com/office/powerpoint/2010/main" val="60773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IN"/>
          </a:p>
        </p:txBody>
      </p:sp>
      <p:sp>
        <p:nvSpPr>
          <p:cNvPr id="4" name="Rectangle 7"/>
          <p:cNvSpPr>
            <a:spLocks noGrp="1" noChangeArrowheads="1"/>
          </p:cNvSpPr>
          <p:nvPr>
            <p:ph type="ftr" sz="quarter" idx="11"/>
          </p:nvPr>
        </p:nvSpPr>
        <p:spPr>
          <a:ln/>
        </p:spPr>
        <p:txBody>
          <a:bodyPr/>
          <a:lstStyle>
            <a:lvl1pPr>
              <a:defRPr/>
            </a:lvl1pPr>
          </a:lstStyle>
          <a:p>
            <a:pPr>
              <a:defRPr/>
            </a:pPr>
            <a:endParaRPr lang="en-IN"/>
          </a:p>
        </p:txBody>
      </p:sp>
      <p:sp>
        <p:nvSpPr>
          <p:cNvPr id="5" name="Rectangle 8"/>
          <p:cNvSpPr>
            <a:spLocks noGrp="1" noChangeArrowheads="1"/>
          </p:cNvSpPr>
          <p:nvPr>
            <p:ph type="sldNum" sz="quarter" idx="12"/>
          </p:nvPr>
        </p:nvSpPr>
        <p:spPr>
          <a:ln/>
        </p:spPr>
        <p:txBody>
          <a:bodyPr/>
          <a:lstStyle>
            <a:lvl1pPr>
              <a:defRPr/>
            </a:lvl1pPr>
          </a:lstStyle>
          <a:p>
            <a:pPr>
              <a:defRPr/>
            </a:pPr>
            <a:fld id="{567EE96C-2A37-4485-8957-B97DFB3B81CB}" type="slidenum">
              <a:rPr lang="en-IN"/>
              <a:pPr>
                <a:defRPr/>
              </a:pPr>
              <a:t>‹#›</a:t>
            </a:fld>
            <a:endParaRPr lang="en-IN"/>
          </a:p>
        </p:txBody>
      </p:sp>
    </p:spTree>
    <p:extLst>
      <p:ext uri="{BB962C8B-B14F-4D97-AF65-F5344CB8AC3E}">
        <p14:creationId xmlns:p14="http://schemas.microsoft.com/office/powerpoint/2010/main" val="186386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IN"/>
          </a:p>
        </p:txBody>
      </p:sp>
      <p:sp>
        <p:nvSpPr>
          <p:cNvPr id="3" name="Rectangle 7"/>
          <p:cNvSpPr>
            <a:spLocks noGrp="1" noChangeArrowheads="1"/>
          </p:cNvSpPr>
          <p:nvPr>
            <p:ph type="ftr" sz="quarter" idx="11"/>
          </p:nvPr>
        </p:nvSpPr>
        <p:spPr>
          <a:ln/>
        </p:spPr>
        <p:txBody>
          <a:bodyPr/>
          <a:lstStyle>
            <a:lvl1pPr>
              <a:defRPr/>
            </a:lvl1pPr>
          </a:lstStyle>
          <a:p>
            <a:pPr>
              <a:defRPr/>
            </a:pPr>
            <a:endParaRPr lang="en-IN"/>
          </a:p>
        </p:txBody>
      </p:sp>
      <p:sp>
        <p:nvSpPr>
          <p:cNvPr id="4" name="Rectangle 8"/>
          <p:cNvSpPr>
            <a:spLocks noGrp="1" noChangeArrowheads="1"/>
          </p:cNvSpPr>
          <p:nvPr>
            <p:ph type="sldNum" sz="quarter" idx="12"/>
          </p:nvPr>
        </p:nvSpPr>
        <p:spPr>
          <a:ln/>
        </p:spPr>
        <p:txBody>
          <a:bodyPr/>
          <a:lstStyle>
            <a:lvl1pPr>
              <a:defRPr/>
            </a:lvl1pPr>
          </a:lstStyle>
          <a:p>
            <a:pPr>
              <a:defRPr/>
            </a:pPr>
            <a:fld id="{DE9602D6-6B44-4126-B4A3-14297E2BD167}" type="slidenum">
              <a:rPr lang="en-IN"/>
              <a:pPr>
                <a:defRPr/>
              </a:pPr>
              <a:t>‹#›</a:t>
            </a:fld>
            <a:endParaRPr lang="en-IN"/>
          </a:p>
        </p:txBody>
      </p:sp>
    </p:spTree>
    <p:extLst>
      <p:ext uri="{BB962C8B-B14F-4D97-AF65-F5344CB8AC3E}">
        <p14:creationId xmlns:p14="http://schemas.microsoft.com/office/powerpoint/2010/main" val="160077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IN"/>
          </a:p>
        </p:txBody>
      </p:sp>
      <p:sp>
        <p:nvSpPr>
          <p:cNvPr id="6" name="Rectangle 7"/>
          <p:cNvSpPr>
            <a:spLocks noGrp="1" noChangeArrowheads="1"/>
          </p:cNvSpPr>
          <p:nvPr>
            <p:ph type="ftr" sz="quarter" idx="11"/>
          </p:nvPr>
        </p:nvSpPr>
        <p:spPr>
          <a:ln/>
        </p:spPr>
        <p:txBody>
          <a:bodyPr/>
          <a:lstStyle>
            <a:lvl1pPr>
              <a:defRPr/>
            </a:lvl1pPr>
          </a:lstStyle>
          <a:p>
            <a:pPr>
              <a:defRPr/>
            </a:pPr>
            <a:endParaRPr lang="en-IN"/>
          </a:p>
        </p:txBody>
      </p:sp>
      <p:sp>
        <p:nvSpPr>
          <p:cNvPr id="7" name="Rectangle 8"/>
          <p:cNvSpPr>
            <a:spLocks noGrp="1" noChangeArrowheads="1"/>
          </p:cNvSpPr>
          <p:nvPr>
            <p:ph type="sldNum" sz="quarter" idx="12"/>
          </p:nvPr>
        </p:nvSpPr>
        <p:spPr>
          <a:ln/>
        </p:spPr>
        <p:txBody>
          <a:bodyPr/>
          <a:lstStyle>
            <a:lvl1pPr>
              <a:defRPr/>
            </a:lvl1pPr>
          </a:lstStyle>
          <a:p>
            <a:pPr>
              <a:defRPr/>
            </a:pPr>
            <a:fld id="{AE4991DD-ADD8-4FA9-BF20-413353317CA7}" type="slidenum">
              <a:rPr lang="en-IN"/>
              <a:pPr>
                <a:defRPr/>
              </a:pPr>
              <a:t>‹#›</a:t>
            </a:fld>
            <a:endParaRPr lang="en-IN"/>
          </a:p>
        </p:txBody>
      </p:sp>
    </p:spTree>
    <p:extLst>
      <p:ext uri="{BB962C8B-B14F-4D97-AF65-F5344CB8AC3E}">
        <p14:creationId xmlns:p14="http://schemas.microsoft.com/office/powerpoint/2010/main" val="205310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IN"/>
          </a:p>
        </p:txBody>
      </p:sp>
      <p:sp>
        <p:nvSpPr>
          <p:cNvPr id="6" name="Rectangle 7"/>
          <p:cNvSpPr>
            <a:spLocks noGrp="1" noChangeArrowheads="1"/>
          </p:cNvSpPr>
          <p:nvPr>
            <p:ph type="ftr" sz="quarter" idx="11"/>
          </p:nvPr>
        </p:nvSpPr>
        <p:spPr>
          <a:ln/>
        </p:spPr>
        <p:txBody>
          <a:bodyPr/>
          <a:lstStyle>
            <a:lvl1pPr>
              <a:defRPr/>
            </a:lvl1pPr>
          </a:lstStyle>
          <a:p>
            <a:pPr>
              <a:defRPr/>
            </a:pPr>
            <a:endParaRPr lang="en-IN"/>
          </a:p>
        </p:txBody>
      </p:sp>
      <p:sp>
        <p:nvSpPr>
          <p:cNvPr id="7" name="Rectangle 8"/>
          <p:cNvSpPr>
            <a:spLocks noGrp="1" noChangeArrowheads="1"/>
          </p:cNvSpPr>
          <p:nvPr>
            <p:ph type="sldNum" sz="quarter" idx="12"/>
          </p:nvPr>
        </p:nvSpPr>
        <p:spPr>
          <a:ln/>
        </p:spPr>
        <p:txBody>
          <a:bodyPr/>
          <a:lstStyle>
            <a:lvl1pPr>
              <a:defRPr/>
            </a:lvl1pPr>
          </a:lstStyle>
          <a:p>
            <a:pPr>
              <a:defRPr/>
            </a:pPr>
            <a:fld id="{90E648A5-4E19-4C6B-8925-7721E19BE212}" type="slidenum">
              <a:rPr lang="en-IN"/>
              <a:pPr>
                <a:defRPr/>
              </a:pPr>
              <a:t>‹#›</a:t>
            </a:fld>
            <a:endParaRPr lang="en-IN"/>
          </a:p>
        </p:txBody>
      </p:sp>
    </p:spTree>
    <p:extLst>
      <p:ext uri="{BB962C8B-B14F-4D97-AF65-F5344CB8AC3E}">
        <p14:creationId xmlns:p14="http://schemas.microsoft.com/office/powerpoint/2010/main" val="317341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sz="2400">
              <a:latin typeface="Times New Roman" panose="02020603050405020304"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sz="2400">
              <a:latin typeface="Times New Roman" panose="02020603050405020304"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IN"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7174"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IN"/>
          </a:p>
        </p:txBody>
      </p:sp>
      <p:sp>
        <p:nvSpPr>
          <p:cNvPr id="7175"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IN"/>
          </a:p>
        </p:txBody>
      </p:sp>
      <p:sp>
        <p:nvSpPr>
          <p:cNvPr id="7176"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1573DF86-C469-4380-AE9C-9E836164A07F}" type="slidenum">
              <a:rPr lang="en-IN"/>
              <a:pPr>
                <a:defRPr/>
              </a:pPr>
              <a:t>‹#›</a:t>
            </a:fld>
            <a:endParaRPr lang="en-IN"/>
          </a:p>
        </p:txBody>
      </p:sp>
      <p:sp>
        <p:nvSpPr>
          <p:cNvPr id="1033" name="Freeform 9"/>
          <p:cNvSpPr>
            <a:spLocks noChangeArrowheads="1"/>
          </p:cNvSpPr>
          <p:nvPr/>
        </p:nvSpPr>
        <p:spPr bwMode="auto">
          <a:xfrm>
            <a:off x="838200" y="561975"/>
            <a:ext cx="152400" cy="1066800"/>
          </a:xfrm>
          <a:custGeom>
            <a:avLst/>
            <a:gdLst>
              <a:gd name="T0" fmla="*/ 152400 w 1000"/>
              <a:gd name="T1" fmla="*/ 1066800 h 1000"/>
              <a:gd name="T2" fmla="*/ 0 w 1000"/>
              <a:gd name="T3" fmla="*/ 1066800 h 1000"/>
              <a:gd name="T4" fmla="*/ 0 w 1000"/>
              <a:gd name="T5" fmla="*/ 0 h 1000"/>
              <a:gd name="T6" fmla="*/ 1524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152400 w 1000"/>
              <a:gd name="T3" fmla="*/ 0 h 1000"/>
              <a:gd name="T4" fmla="*/ 152400 w 1000"/>
              <a:gd name="T5" fmla="*/ 1073150 h 1000"/>
              <a:gd name="T6" fmla="*/ 0 w 1000"/>
              <a:gd name="T7" fmla="*/ 107315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kern="1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kern="1200">
          <a:solidFill>
            <a:schemeClr val="tx1"/>
          </a:solidFill>
          <a:latin typeface="+mn-lt"/>
          <a:ea typeface="+mn-ea"/>
          <a:cs typeface="+mn-cs"/>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kern="1200">
          <a:solidFill>
            <a:schemeClr val="tx1"/>
          </a:solidFill>
          <a:latin typeface="+mn-lt"/>
          <a:ea typeface="+mn-ea"/>
          <a:cs typeface="+mn-cs"/>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kern="1200">
          <a:solidFill>
            <a:schemeClr val="tx1"/>
          </a:solidFill>
          <a:latin typeface="+mn-lt"/>
          <a:ea typeface="+mn-ea"/>
          <a:cs typeface="+mn-cs"/>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2" Type="http://schemas.openxmlformats.org/officeDocument/2006/relationships/hyperlink" Target="../../Desktop/Tutorials/%5bnumber,ratio%5d%20=%20biterr(x,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image" Target="../media/image22.png"/><Relationship Id="rId5" Type="http://schemas.openxmlformats.org/officeDocument/2006/relationships/oleObject" Target="../embeddings/oleObject27.bin"/><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24.png"/><Relationship Id="rId5" Type="http://schemas.openxmlformats.org/officeDocument/2006/relationships/oleObject" Target="../embeddings/oleObject29.bin"/><Relationship Id="rId4"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2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xml"/><Relationship Id="rId1" Type="http://schemas.openxmlformats.org/officeDocument/2006/relationships/vmlDrawing" Target="../drawings/vmlDrawing29.vml"/><Relationship Id="rId4" Type="http://schemas.openxmlformats.org/officeDocument/2006/relationships/image" Target="../media/image26.png"/></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30.vml"/><Relationship Id="rId6" Type="http://schemas.openxmlformats.org/officeDocument/2006/relationships/image" Target="../media/image28.png"/><Relationship Id="rId5" Type="http://schemas.openxmlformats.org/officeDocument/2006/relationships/oleObject" Target="../embeddings/oleObject33.bin"/><Relationship Id="rId4" Type="http://schemas.openxmlformats.org/officeDocument/2006/relationships/image" Target="../media/image27.png"/></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41438"/>
            <a:ext cx="7272337" cy="1600200"/>
          </a:xfrm>
        </p:spPr>
        <p:txBody>
          <a:bodyPr/>
          <a:lstStyle/>
          <a:p>
            <a:pPr algn="ctr" eaLnBrk="1" hangingPunct="1"/>
            <a:r>
              <a:rPr lang="en-US" sz="3600" smtClean="0"/>
              <a:t>Design of Communication Systems using MATLAB</a:t>
            </a:r>
            <a:endParaRPr lang="en-IN" sz="3600" smtClean="0"/>
          </a:p>
        </p:txBody>
      </p:sp>
      <p:sp>
        <p:nvSpPr>
          <p:cNvPr id="4099" name="Text Box 5"/>
          <p:cNvSpPr txBox="1">
            <a:spLocks noChangeArrowheads="1"/>
          </p:cNvSpPr>
          <p:nvPr/>
        </p:nvSpPr>
        <p:spPr bwMode="auto">
          <a:xfrm>
            <a:off x="179388" y="5645150"/>
            <a:ext cx="844232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Credits: Amit Degada , NIT, Surat.</a:t>
            </a:r>
            <a:endParaRPr lang="en-IN"/>
          </a:p>
          <a:p>
            <a:pPr eaLnBrk="1" hangingPunct="1">
              <a:spcBef>
                <a:spcPct val="50000"/>
              </a:spcBef>
            </a:pPr>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pPr eaLnBrk="1" hangingPunct="1"/>
            <a:r>
              <a:rPr lang="en-US" smtClean="0"/>
              <a:t>Results</a:t>
            </a:r>
            <a:endParaRPr lang="en-IN" smtClean="0"/>
          </a:p>
        </p:txBody>
      </p:sp>
      <p:graphicFrame>
        <p:nvGraphicFramePr>
          <p:cNvPr id="14339" name="Object 4"/>
          <p:cNvGraphicFramePr>
            <a:graphicFrameLocks noChangeAspect="1"/>
          </p:cNvGraphicFramePr>
          <p:nvPr>
            <p:ph idx="1"/>
          </p:nvPr>
        </p:nvGraphicFramePr>
        <p:xfrm>
          <a:off x="2428875" y="1762125"/>
          <a:ext cx="4951413" cy="4333875"/>
        </p:xfrm>
        <a:graphic>
          <a:graphicData uri="http://schemas.openxmlformats.org/presentationml/2006/ole">
            <mc:AlternateContent xmlns:mc="http://schemas.openxmlformats.org/markup-compatibility/2006">
              <mc:Choice xmlns:v="urn:schemas-microsoft-com:vml" Requires="v">
                <p:oleObj spid="_x0000_s14342" name="Bitmap Image" r:id="rId3" imgW="5504762" imgH="4819048" progId="Paint.Picture">
                  <p:embed/>
                </p:oleObj>
              </mc:Choice>
              <mc:Fallback>
                <p:oleObj name="Bitmap Image" r:id="rId3" imgW="5504762" imgH="4819048"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1762125"/>
                        <a:ext cx="4951413"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solidFill>
                  <a:srgbClr val="FF1389"/>
                </a:solidFill>
              </a:rPr>
              <a:t>fmmod</a:t>
            </a:r>
            <a:r>
              <a:rPr lang="en-US" smtClean="0"/>
              <a:t>  Frequency modulation</a:t>
            </a:r>
            <a:endParaRPr lang="en-IN" smtClean="0"/>
          </a:p>
        </p:txBody>
      </p:sp>
      <p:sp>
        <p:nvSpPr>
          <p:cNvPr id="15363" name="Text Box 3"/>
          <p:cNvSpPr txBox="1">
            <a:spLocks noChangeArrowheads="1"/>
          </p:cNvSpPr>
          <p:nvPr/>
        </p:nvSpPr>
        <p:spPr bwMode="auto">
          <a:xfrm>
            <a:off x="1042988" y="2051050"/>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15364" name="Text Box 4"/>
          <p:cNvSpPr txBox="1">
            <a:spLocks noChangeArrowheads="1"/>
          </p:cNvSpPr>
          <p:nvPr/>
        </p:nvSpPr>
        <p:spPr bwMode="auto">
          <a:xfrm>
            <a:off x="1908175" y="2565400"/>
            <a:ext cx="4608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solidFill>
                  <a:srgbClr val="1F8400"/>
                </a:solidFill>
              </a:rPr>
              <a:t>y = fmmod(x,Fc,Fs,freqdev)</a:t>
            </a:r>
          </a:p>
          <a:p>
            <a:pPr eaLnBrk="1" hangingPunct="1"/>
            <a:r>
              <a:rPr lang="en-IN">
                <a:solidFill>
                  <a:srgbClr val="1F8400"/>
                </a:solidFill>
              </a:rPr>
              <a:t>y = fmmod(x,Fc,Fs,freqdev,ini_phase)</a:t>
            </a:r>
          </a:p>
        </p:txBody>
      </p:sp>
      <p:sp>
        <p:nvSpPr>
          <p:cNvPr id="15365" name="Text Box 5"/>
          <p:cNvSpPr txBox="1">
            <a:spLocks noChangeArrowheads="1"/>
          </p:cNvSpPr>
          <p:nvPr/>
        </p:nvSpPr>
        <p:spPr bwMode="auto">
          <a:xfrm>
            <a:off x="2843213" y="3933825"/>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Where</a:t>
            </a:r>
            <a:endParaRPr lang="en-IN"/>
          </a:p>
        </p:txBody>
      </p:sp>
      <p:sp>
        <p:nvSpPr>
          <p:cNvPr id="15366" name="Text Box 6"/>
          <p:cNvSpPr txBox="1">
            <a:spLocks noChangeArrowheads="1"/>
          </p:cNvSpPr>
          <p:nvPr/>
        </p:nvSpPr>
        <p:spPr bwMode="auto">
          <a:xfrm>
            <a:off x="3492500" y="4365625"/>
            <a:ext cx="4967288"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x = Analog Signal</a:t>
            </a:r>
          </a:p>
          <a:p>
            <a:pPr eaLnBrk="1" hangingPunct="1">
              <a:spcBef>
                <a:spcPct val="50000"/>
              </a:spcBef>
            </a:pPr>
            <a:r>
              <a:rPr lang="en-US"/>
              <a:t>Fc = Carrier Signal</a:t>
            </a:r>
          </a:p>
          <a:p>
            <a:pPr eaLnBrk="1" hangingPunct="1">
              <a:spcBef>
                <a:spcPct val="50000"/>
              </a:spcBef>
            </a:pPr>
            <a:r>
              <a:rPr lang="en-US"/>
              <a:t>Fs = Sampling Frequency</a:t>
            </a:r>
          </a:p>
          <a:p>
            <a:pPr eaLnBrk="1" hangingPunct="1">
              <a:spcBef>
                <a:spcPct val="50000"/>
              </a:spcBef>
            </a:pPr>
            <a:r>
              <a:rPr lang="en-IN"/>
              <a:t>ini_phase = Initial phase of the Carrier</a:t>
            </a:r>
          </a:p>
          <a:p>
            <a:pPr eaLnBrk="1" hangingPunct="1">
              <a:spcBef>
                <a:spcPct val="50000"/>
              </a:spcBef>
            </a:pPr>
            <a:r>
              <a:rPr lang="en-IN"/>
              <a:t>freqdev = Frequency deviation constant (Hz)</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1863" y="96838"/>
            <a:ext cx="9617075" cy="1412875"/>
          </a:xfrm>
        </p:spPr>
        <p:txBody>
          <a:bodyPr/>
          <a:lstStyle/>
          <a:p>
            <a:pPr eaLnBrk="1" hangingPunct="1"/>
            <a:r>
              <a:rPr lang="en-US" smtClean="0">
                <a:solidFill>
                  <a:srgbClr val="FF1389"/>
                </a:solidFill>
              </a:rPr>
              <a:t>fmdemod</a:t>
            </a:r>
            <a:r>
              <a:rPr lang="en-US" smtClean="0"/>
              <a:t>  Frequency Demodulation</a:t>
            </a:r>
            <a:endParaRPr lang="en-IN" smtClean="0"/>
          </a:p>
        </p:txBody>
      </p:sp>
      <p:sp>
        <p:nvSpPr>
          <p:cNvPr id="16387" name="Text Box 3"/>
          <p:cNvSpPr txBox="1">
            <a:spLocks noChangeArrowheads="1"/>
          </p:cNvSpPr>
          <p:nvPr/>
        </p:nvSpPr>
        <p:spPr bwMode="auto">
          <a:xfrm>
            <a:off x="1042988" y="2051050"/>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16388" name="Text Box 4"/>
          <p:cNvSpPr txBox="1">
            <a:spLocks noChangeArrowheads="1"/>
          </p:cNvSpPr>
          <p:nvPr/>
        </p:nvSpPr>
        <p:spPr bwMode="auto">
          <a:xfrm>
            <a:off x="1908175" y="2565400"/>
            <a:ext cx="4608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solidFill>
                  <a:srgbClr val="1F8400"/>
                </a:solidFill>
              </a:rPr>
              <a:t>z = fmdemod(y,Fc,Fs,freqdev)</a:t>
            </a:r>
          </a:p>
          <a:p>
            <a:pPr eaLnBrk="1" hangingPunct="1"/>
            <a:r>
              <a:rPr lang="en-IN">
                <a:solidFill>
                  <a:srgbClr val="1F8400"/>
                </a:solidFill>
              </a:rPr>
              <a:t>z = fmdemod(y,Fc,Fs,freqdev,ini_phase)</a:t>
            </a:r>
          </a:p>
        </p:txBody>
      </p:sp>
      <p:sp>
        <p:nvSpPr>
          <p:cNvPr id="16389" name="Text Box 5"/>
          <p:cNvSpPr txBox="1">
            <a:spLocks noChangeArrowheads="1"/>
          </p:cNvSpPr>
          <p:nvPr/>
        </p:nvSpPr>
        <p:spPr bwMode="auto">
          <a:xfrm>
            <a:off x="2843213" y="3933825"/>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Where</a:t>
            </a:r>
            <a:endParaRPr lang="en-IN"/>
          </a:p>
        </p:txBody>
      </p:sp>
      <p:sp>
        <p:nvSpPr>
          <p:cNvPr id="16390" name="Text Box 6"/>
          <p:cNvSpPr txBox="1">
            <a:spLocks noChangeArrowheads="1"/>
          </p:cNvSpPr>
          <p:nvPr/>
        </p:nvSpPr>
        <p:spPr bwMode="auto">
          <a:xfrm>
            <a:off x="3492500" y="4365625"/>
            <a:ext cx="4967288"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Z = Received Analog Signal</a:t>
            </a:r>
          </a:p>
          <a:p>
            <a:pPr eaLnBrk="1" hangingPunct="1">
              <a:spcBef>
                <a:spcPct val="50000"/>
              </a:spcBef>
            </a:pPr>
            <a:r>
              <a:rPr lang="en-US"/>
              <a:t>Fc = Carrier Signal</a:t>
            </a:r>
          </a:p>
          <a:p>
            <a:pPr eaLnBrk="1" hangingPunct="1">
              <a:spcBef>
                <a:spcPct val="50000"/>
              </a:spcBef>
            </a:pPr>
            <a:r>
              <a:rPr lang="en-US"/>
              <a:t>Fs = Sampling Frequency</a:t>
            </a:r>
          </a:p>
          <a:p>
            <a:pPr eaLnBrk="1" hangingPunct="1">
              <a:spcBef>
                <a:spcPct val="50000"/>
              </a:spcBef>
            </a:pPr>
            <a:r>
              <a:rPr lang="en-IN"/>
              <a:t>ini_phase = Initial phase of the Carrier</a:t>
            </a:r>
          </a:p>
          <a:p>
            <a:pPr eaLnBrk="1" hangingPunct="1">
              <a:spcBef>
                <a:spcPct val="50000"/>
              </a:spcBef>
            </a:pPr>
            <a:r>
              <a:rPr lang="en-IN"/>
              <a:t>freqdev = Frequency deviation constant (Hz)</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solidFill>
                  <a:srgbClr val="FF1389"/>
                </a:solidFill>
              </a:rPr>
              <a:t>pmmod</a:t>
            </a:r>
            <a:r>
              <a:rPr lang="en-US" smtClean="0"/>
              <a:t>  phase modulation</a:t>
            </a:r>
            <a:endParaRPr lang="en-IN" smtClean="0"/>
          </a:p>
        </p:txBody>
      </p:sp>
      <p:sp>
        <p:nvSpPr>
          <p:cNvPr id="17411" name="Text Box 3"/>
          <p:cNvSpPr txBox="1">
            <a:spLocks noChangeArrowheads="1"/>
          </p:cNvSpPr>
          <p:nvPr/>
        </p:nvSpPr>
        <p:spPr bwMode="auto">
          <a:xfrm>
            <a:off x="1042988" y="2051050"/>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17412" name="Text Box 4"/>
          <p:cNvSpPr txBox="1">
            <a:spLocks noChangeArrowheads="1"/>
          </p:cNvSpPr>
          <p:nvPr/>
        </p:nvSpPr>
        <p:spPr bwMode="auto">
          <a:xfrm>
            <a:off x="1908175" y="2565400"/>
            <a:ext cx="4608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solidFill>
                  <a:srgbClr val="1F8400"/>
                </a:solidFill>
              </a:rPr>
              <a:t>y = pmmod(x,Fc,Fs,phasedev)</a:t>
            </a:r>
          </a:p>
          <a:p>
            <a:pPr eaLnBrk="1" hangingPunct="1"/>
            <a:r>
              <a:rPr lang="en-IN">
                <a:solidFill>
                  <a:srgbClr val="1F8400"/>
                </a:solidFill>
              </a:rPr>
              <a:t>y = pmmod(x,Fc,Fs,phasedev,ini_phase)</a:t>
            </a:r>
          </a:p>
        </p:txBody>
      </p:sp>
      <p:sp>
        <p:nvSpPr>
          <p:cNvPr id="17413" name="Text Box 5"/>
          <p:cNvSpPr txBox="1">
            <a:spLocks noChangeArrowheads="1"/>
          </p:cNvSpPr>
          <p:nvPr/>
        </p:nvSpPr>
        <p:spPr bwMode="auto">
          <a:xfrm>
            <a:off x="2843213" y="3933825"/>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Where</a:t>
            </a:r>
            <a:endParaRPr lang="en-IN"/>
          </a:p>
        </p:txBody>
      </p:sp>
      <p:sp>
        <p:nvSpPr>
          <p:cNvPr id="17414" name="Text Box 6"/>
          <p:cNvSpPr txBox="1">
            <a:spLocks noChangeArrowheads="1"/>
          </p:cNvSpPr>
          <p:nvPr/>
        </p:nvSpPr>
        <p:spPr bwMode="auto">
          <a:xfrm>
            <a:off x="3492500" y="4365625"/>
            <a:ext cx="4967288"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x = Analog Signal</a:t>
            </a:r>
          </a:p>
          <a:p>
            <a:pPr eaLnBrk="1" hangingPunct="1">
              <a:spcBef>
                <a:spcPct val="50000"/>
              </a:spcBef>
            </a:pPr>
            <a:r>
              <a:rPr lang="en-US"/>
              <a:t>Fc = Carrier Signal</a:t>
            </a:r>
          </a:p>
          <a:p>
            <a:pPr eaLnBrk="1" hangingPunct="1">
              <a:spcBef>
                <a:spcPct val="50000"/>
              </a:spcBef>
            </a:pPr>
            <a:r>
              <a:rPr lang="en-US"/>
              <a:t>Fs = Sampling Frequency</a:t>
            </a:r>
          </a:p>
          <a:p>
            <a:pPr eaLnBrk="1" hangingPunct="1">
              <a:spcBef>
                <a:spcPct val="50000"/>
              </a:spcBef>
            </a:pPr>
            <a:r>
              <a:rPr lang="en-IN"/>
              <a:t>ini_phase = Initial phase of the Carrier</a:t>
            </a:r>
          </a:p>
          <a:p>
            <a:pPr eaLnBrk="1" hangingPunct="1">
              <a:spcBef>
                <a:spcPct val="50000"/>
              </a:spcBef>
            </a:pPr>
            <a:r>
              <a:rPr lang="en-IN"/>
              <a:t>phasedev = Frequency deviation constant (Hz)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31863" y="96838"/>
            <a:ext cx="7527925" cy="1412875"/>
          </a:xfrm>
        </p:spPr>
        <p:txBody>
          <a:bodyPr/>
          <a:lstStyle/>
          <a:p>
            <a:pPr eaLnBrk="1" hangingPunct="1"/>
            <a:r>
              <a:rPr lang="en-US" smtClean="0">
                <a:solidFill>
                  <a:srgbClr val="FF1389"/>
                </a:solidFill>
              </a:rPr>
              <a:t>pmdemod</a:t>
            </a:r>
            <a:r>
              <a:rPr lang="en-US" smtClean="0"/>
              <a:t>  phase Demodulation</a:t>
            </a:r>
            <a:endParaRPr lang="en-IN" smtClean="0"/>
          </a:p>
        </p:txBody>
      </p:sp>
      <p:sp>
        <p:nvSpPr>
          <p:cNvPr id="18435" name="Text Box 3"/>
          <p:cNvSpPr txBox="1">
            <a:spLocks noChangeArrowheads="1"/>
          </p:cNvSpPr>
          <p:nvPr/>
        </p:nvSpPr>
        <p:spPr bwMode="auto">
          <a:xfrm>
            <a:off x="1042988" y="2051050"/>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18436" name="Text Box 4"/>
          <p:cNvSpPr txBox="1">
            <a:spLocks noChangeArrowheads="1"/>
          </p:cNvSpPr>
          <p:nvPr/>
        </p:nvSpPr>
        <p:spPr bwMode="auto">
          <a:xfrm>
            <a:off x="1908175" y="2565400"/>
            <a:ext cx="5400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solidFill>
                  <a:srgbClr val="1F8400"/>
                </a:solidFill>
              </a:rPr>
              <a:t>z = pmdemod(y,Fc,Fs,phasedev)</a:t>
            </a:r>
          </a:p>
          <a:p>
            <a:pPr eaLnBrk="1" hangingPunct="1"/>
            <a:r>
              <a:rPr lang="en-IN">
                <a:solidFill>
                  <a:srgbClr val="1F8400"/>
                </a:solidFill>
              </a:rPr>
              <a:t>z = pmdemod(y,Fc,Fs,phasedev,ini_phase))</a:t>
            </a:r>
          </a:p>
        </p:txBody>
      </p:sp>
      <p:sp>
        <p:nvSpPr>
          <p:cNvPr id="18437" name="Text Box 5"/>
          <p:cNvSpPr txBox="1">
            <a:spLocks noChangeArrowheads="1"/>
          </p:cNvSpPr>
          <p:nvPr/>
        </p:nvSpPr>
        <p:spPr bwMode="auto">
          <a:xfrm>
            <a:off x="2843213" y="3933825"/>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Where</a:t>
            </a:r>
            <a:endParaRPr lang="en-IN"/>
          </a:p>
        </p:txBody>
      </p:sp>
      <p:sp>
        <p:nvSpPr>
          <p:cNvPr id="18438" name="Text Box 6"/>
          <p:cNvSpPr txBox="1">
            <a:spLocks noChangeArrowheads="1"/>
          </p:cNvSpPr>
          <p:nvPr/>
        </p:nvSpPr>
        <p:spPr bwMode="auto">
          <a:xfrm>
            <a:off x="3492500" y="4365625"/>
            <a:ext cx="4967288"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x = Analog Signal</a:t>
            </a:r>
          </a:p>
          <a:p>
            <a:pPr eaLnBrk="1" hangingPunct="1">
              <a:spcBef>
                <a:spcPct val="50000"/>
              </a:spcBef>
            </a:pPr>
            <a:r>
              <a:rPr lang="en-US"/>
              <a:t>Fc = Carrier Signal</a:t>
            </a:r>
          </a:p>
          <a:p>
            <a:pPr eaLnBrk="1" hangingPunct="1">
              <a:spcBef>
                <a:spcPct val="50000"/>
              </a:spcBef>
            </a:pPr>
            <a:r>
              <a:rPr lang="en-US"/>
              <a:t>Fs = Sampling Frequency</a:t>
            </a:r>
          </a:p>
          <a:p>
            <a:pPr eaLnBrk="1" hangingPunct="1">
              <a:spcBef>
                <a:spcPct val="50000"/>
              </a:spcBef>
            </a:pPr>
            <a:r>
              <a:rPr lang="en-IN"/>
              <a:t>ini_phase = Initial phase of the Carrier</a:t>
            </a:r>
          </a:p>
          <a:p>
            <a:pPr eaLnBrk="1" hangingPunct="1">
              <a:spcBef>
                <a:spcPct val="50000"/>
              </a:spcBef>
            </a:pPr>
            <a:r>
              <a:rPr lang="en-IN"/>
              <a:t>phasedev = Frequency deviation constant (Hz)</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Example</a:t>
            </a:r>
            <a:endParaRPr lang="en-IN" smtClean="0"/>
          </a:p>
        </p:txBody>
      </p:sp>
      <p:sp>
        <p:nvSpPr>
          <p:cNvPr id="19459" name="Text Box 4"/>
          <p:cNvSpPr txBox="1">
            <a:spLocks noChangeArrowheads="1"/>
          </p:cNvSpPr>
          <p:nvPr/>
        </p:nvSpPr>
        <p:spPr bwMode="auto">
          <a:xfrm>
            <a:off x="1042988" y="3284538"/>
            <a:ext cx="77771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IN">
                <a:solidFill>
                  <a:srgbClr val="FF1389"/>
                </a:solidFill>
              </a:rPr>
              <a:t>Statement: </a:t>
            </a:r>
            <a:r>
              <a:rPr lang="en-IN"/>
              <a:t>The example samples an analog signal and modulates it. Then it simulates an additive white Gaussian noise (AWGN) channel, demodulates the received signal, and plots the original and demodulated signals.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Example</a:t>
            </a:r>
            <a:endParaRPr lang="en-IN" smtClean="0"/>
          </a:p>
        </p:txBody>
      </p:sp>
      <p:sp>
        <p:nvSpPr>
          <p:cNvPr id="20483" name="Text Box 4"/>
          <p:cNvSpPr txBox="1">
            <a:spLocks noChangeArrowheads="1"/>
          </p:cNvSpPr>
          <p:nvPr/>
        </p:nvSpPr>
        <p:spPr bwMode="auto">
          <a:xfrm>
            <a:off x="971550" y="1822450"/>
            <a:ext cx="76327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Prepare to sample a signal for two seconds,</a:t>
            </a:r>
          </a:p>
          <a:p>
            <a:pPr eaLnBrk="1" hangingPunct="1"/>
            <a:r>
              <a:rPr lang="en-IN"/>
              <a:t>% at a rate of 100 samples per second.</a:t>
            </a:r>
          </a:p>
          <a:p>
            <a:pPr eaLnBrk="1" hangingPunct="1"/>
            <a:r>
              <a:rPr lang="en-IN"/>
              <a:t>Fs = 100;                                % Sampling rate</a:t>
            </a:r>
          </a:p>
          <a:p>
            <a:pPr eaLnBrk="1" hangingPunct="1"/>
            <a:r>
              <a:rPr lang="en-IN"/>
              <a:t>t = [0:2*Fs+1]'/Fs;                   % Time points for sampling</a:t>
            </a:r>
          </a:p>
          <a:p>
            <a:pPr eaLnBrk="1" hangingPunct="1"/>
            <a:endParaRPr lang="en-IN"/>
          </a:p>
          <a:p>
            <a:pPr eaLnBrk="1" hangingPunct="1"/>
            <a:r>
              <a:rPr lang="en-IN"/>
              <a:t>% Create the signal, a sum of sinusoids.</a:t>
            </a:r>
          </a:p>
          <a:p>
            <a:pPr eaLnBrk="1" hangingPunct="1"/>
            <a:r>
              <a:rPr lang="en-IN"/>
              <a:t>x = sin(2*pi*t) + sin(4*pi*t);</a:t>
            </a:r>
          </a:p>
          <a:p>
            <a:pPr eaLnBrk="1" hangingPunct="1"/>
            <a:endParaRPr lang="en-IN"/>
          </a:p>
          <a:p>
            <a:pPr eaLnBrk="1" hangingPunct="1"/>
            <a:r>
              <a:rPr lang="en-IN"/>
              <a:t>Fc = 10;                                       % Carrier frequency in modulation</a:t>
            </a:r>
          </a:p>
          <a:p>
            <a:pPr eaLnBrk="1" hangingPunct="1"/>
            <a:r>
              <a:rPr lang="en-IN"/>
              <a:t>phasedev = pi/2;                          % Phase deviation for phase modulation</a:t>
            </a:r>
          </a:p>
          <a:p>
            <a:pPr eaLnBrk="1" hangingPunct="1"/>
            <a:endParaRPr lang="en-IN"/>
          </a:p>
          <a:p>
            <a:pPr eaLnBrk="1" hangingPunct="1"/>
            <a:r>
              <a:rPr lang="en-IN"/>
              <a:t>y = pmmod(x,Fc,Fs,phasedev);             % Modulate.</a:t>
            </a:r>
          </a:p>
          <a:p>
            <a:pPr eaLnBrk="1" hangingPunct="1"/>
            <a:r>
              <a:rPr lang="en-IN"/>
              <a:t>y = awgn(y,10,'measured',103);            % Add noise.</a:t>
            </a:r>
          </a:p>
          <a:p>
            <a:pPr eaLnBrk="1" hangingPunct="1"/>
            <a:r>
              <a:rPr lang="en-IN"/>
              <a:t>z = pmdemod(y,Fc,Fs,phasedev);         % Demodulate.</a:t>
            </a:r>
          </a:p>
          <a:p>
            <a:pPr eaLnBrk="1" hangingPunct="1"/>
            <a:endParaRPr lang="en-IN"/>
          </a:p>
          <a:p>
            <a:pPr eaLnBrk="1" hangingPunct="1"/>
            <a:r>
              <a:rPr lang="en-IN"/>
              <a:t>% Plot the original and recovered signals.</a:t>
            </a:r>
          </a:p>
          <a:p>
            <a:pPr eaLnBrk="1" hangingPunct="1"/>
            <a:r>
              <a:rPr lang="en-IN"/>
              <a:t>figure; plot(t,x,'k-',t,z,'g-');</a:t>
            </a:r>
          </a:p>
          <a:p>
            <a:pPr eaLnBrk="1" hangingPunct="1"/>
            <a:r>
              <a:rPr lang="en-IN"/>
              <a:t>legend('Original signal','Recovered signal');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Results</a:t>
            </a:r>
            <a:endParaRPr lang="en-IN" smtClean="0"/>
          </a:p>
        </p:txBody>
      </p:sp>
      <p:graphicFrame>
        <p:nvGraphicFramePr>
          <p:cNvPr id="21507" name="Object 3"/>
          <p:cNvGraphicFramePr>
            <a:graphicFrameLocks noChangeAspect="1"/>
          </p:cNvGraphicFramePr>
          <p:nvPr>
            <p:ph idx="1"/>
          </p:nvPr>
        </p:nvGraphicFramePr>
        <p:xfrm>
          <a:off x="2422525" y="1981200"/>
          <a:ext cx="4714875" cy="4114800"/>
        </p:xfrm>
        <a:graphic>
          <a:graphicData uri="http://schemas.openxmlformats.org/presentationml/2006/ole">
            <mc:AlternateContent xmlns:mc="http://schemas.openxmlformats.org/markup-compatibility/2006">
              <mc:Choice xmlns:v="urn:schemas-microsoft-com:vml" Requires="v">
                <p:oleObj spid="_x0000_s21511" name="Bitmap Image" r:id="rId3" imgW="5533333" imgH="4828571" progId="Paint.Picture">
                  <p:embed/>
                </p:oleObj>
              </mc:Choice>
              <mc:Fallback>
                <p:oleObj name="Bitmap Image" r:id="rId3" imgW="5533333" imgH="4828571"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525" y="1981200"/>
                        <a:ext cx="47148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8" name="Text Box 5"/>
          <p:cNvSpPr txBox="1">
            <a:spLocks noChangeArrowheads="1"/>
          </p:cNvSpPr>
          <p:nvPr/>
        </p:nvSpPr>
        <p:spPr bwMode="auto">
          <a:xfrm>
            <a:off x="2771775" y="6308725"/>
            <a:ext cx="4608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Fig: Phase modulation and demodulation</a:t>
            </a: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Digital Communication</a:t>
            </a:r>
            <a:endParaRPr lang="en-IN" smtClean="0"/>
          </a:p>
        </p:txBody>
      </p:sp>
      <p:graphicFrame>
        <p:nvGraphicFramePr>
          <p:cNvPr id="22531" name="Object 4"/>
          <p:cNvGraphicFramePr>
            <a:graphicFrameLocks noChangeAspect="1"/>
          </p:cNvGraphicFramePr>
          <p:nvPr>
            <p:ph idx="1"/>
          </p:nvPr>
        </p:nvGraphicFramePr>
        <p:xfrm>
          <a:off x="2051050" y="2708275"/>
          <a:ext cx="5751513" cy="2465388"/>
        </p:xfrm>
        <a:graphic>
          <a:graphicData uri="http://schemas.openxmlformats.org/presentationml/2006/ole">
            <mc:AlternateContent xmlns:mc="http://schemas.openxmlformats.org/markup-compatibility/2006">
              <mc:Choice xmlns:v="urn:schemas-microsoft-com:vml" Requires="v">
                <p:oleObj spid="_x0000_s22535" name="Visio" r:id="rId3" imgW="3997735" imgH="1713149" progId="Visio.Drawing.11">
                  <p:embed/>
                </p:oleObj>
              </mc:Choice>
              <mc:Fallback>
                <p:oleObj name="Visio" r:id="rId3" imgW="3997735" imgH="1713149"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708275"/>
                        <a:ext cx="5751513"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3" name="Rectangle 7"/>
          <p:cNvSpPr>
            <a:spLocks noChangeArrowheads="1"/>
          </p:cNvSpPr>
          <p:nvPr/>
        </p:nvSpPr>
        <p:spPr bwMode="auto">
          <a:xfrm>
            <a:off x="1908175" y="2636838"/>
            <a:ext cx="1368425" cy="792162"/>
          </a:xfrm>
          <a:prstGeom prst="rect">
            <a:avLst/>
          </a:prstGeom>
          <a:solidFill>
            <a:schemeClr val="accent1">
              <a:alpha val="0"/>
            </a:schemeClr>
          </a:solidFill>
          <a:ln w="28575">
            <a:solidFill>
              <a:srgbClr val="FF13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0-#ppt_w/2"/>
                                          </p:val>
                                        </p:tav>
                                        <p:tav tm="100000">
                                          <p:val>
                                            <p:strVal val="#ppt_x"/>
                                          </p:val>
                                        </p:tav>
                                      </p:tavLst>
                                    </p:anim>
                                    <p:anim calcmode="lin" valueType="num">
                                      <p:cBhvr additive="base">
                                        <p:cTn id="8"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500"/>
                                        <p:tgtEl>
                                          <p:spTgt spid="45063"/>
                                        </p:tgtEl>
                                        <p:attrNameLst>
                                          <p:attrName>ppt_x</p:attrName>
                                        </p:attrNameLst>
                                      </p:cBhvr>
                                      <p:tavLst>
                                        <p:tav tm="0">
                                          <p:val>
                                            <p:strVal val="ppt_x"/>
                                          </p:val>
                                        </p:tav>
                                        <p:tav tm="100000">
                                          <p:val>
                                            <p:strVal val="1+ppt_w/2"/>
                                          </p:val>
                                        </p:tav>
                                      </p:tavLst>
                                    </p:anim>
                                    <p:anim calcmode="lin" valueType="num">
                                      <p:cBhvr additive="base">
                                        <p:cTn id="13" dur="500"/>
                                        <p:tgtEl>
                                          <p:spTgt spid="45063"/>
                                        </p:tgtEl>
                                        <p:attrNameLst>
                                          <p:attrName>ppt_y</p:attrName>
                                        </p:attrNameLst>
                                      </p:cBhvr>
                                      <p:tavLst>
                                        <p:tav tm="0">
                                          <p:val>
                                            <p:strVal val="ppt_y"/>
                                          </p:val>
                                        </p:tav>
                                        <p:tav tm="100000">
                                          <p:val>
                                            <p:strVal val="ppt_y"/>
                                          </p:val>
                                        </p:tav>
                                      </p:tavLst>
                                    </p:anim>
                                    <p:set>
                                      <p:cBhvr>
                                        <p:cTn id="14" dur="1" fill="hold">
                                          <p:stCondLst>
                                            <p:cond delay="499"/>
                                          </p:stCondLst>
                                        </p:cTn>
                                        <p:tgtEl>
                                          <p:spTgt spid="450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nimBg="1"/>
      <p:bldP spid="4506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Source</a:t>
            </a:r>
            <a:endParaRPr lang="en-IN" smtClean="0"/>
          </a:p>
        </p:txBody>
      </p:sp>
      <p:sp>
        <p:nvSpPr>
          <p:cNvPr id="23555" name="Text Box 6"/>
          <p:cNvSpPr txBox="1">
            <a:spLocks noChangeArrowheads="1"/>
          </p:cNvSpPr>
          <p:nvPr/>
        </p:nvSpPr>
        <p:spPr bwMode="auto">
          <a:xfrm>
            <a:off x="827088" y="2133600"/>
            <a:ext cx="8137525"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800">
                <a:solidFill>
                  <a:srgbClr val="FF1389"/>
                </a:solidFill>
              </a:rPr>
              <a:t>randint</a:t>
            </a:r>
            <a:r>
              <a:rPr lang="en-US" sz="2800"/>
              <a:t>	</a:t>
            </a:r>
            <a:r>
              <a:rPr lang="en-IN" sz="2800"/>
              <a:t>Generate matrix of Uniformly 			distributed Random integers</a:t>
            </a:r>
          </a:p>
          <a:p>
            <a:pPr algn="just" eaLnBrk="1" hangingPunct="1">
              <a:spcBef>
                <a:spcPct val="50000"/>
              </a:spcBef>
            </a:pPr>
            <a:r>
              <a:rPr lang="en-US" sz="2800">
                <a:solidFill>
                  <a:srgbClr val="FF1389"/>
                </a:solidFill>
              </a:rPr>
              <a:t>randsrc</a:t>
            </a:r>
            <a:r>
              <a:rPr lang="en-US" sz="2800"/>
              <a:t>	</a:t>
            </a:r>
            <a:r>
              <a:rPr lang="en-IN" sz="2800"/>
              <a:t>Generate random matrix using 			prescribed alphabet</a:t>
            </a:r>
          </a:p>
          <a:p>
            <a:pPr algn="just" eaLnBrk="1" hangingPunct="1">
              <a:spcBef>
                <a:spcPct val="50000"/>
              </a:spcBef>
            </a:pPr>
            <a:r>
              <a:rPr lang="en-US" sz="2800">
                <a:solidFill>
                  <a:srgbClr val="FF1389"/>
                </a:solidFill>
              </a:rPr>
              <a:t>randerr</a:t>
            </a:r>
            <a:r>
              <a:rPr lang="en-US" sz="2800"/>
              <a:t>	</a:t>
            </a:r>
            <a:r>
              <a:rPr lang="en-IN" sz="2800"/>
              <a:t>Generate bit error patterns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Simulation “hierarchy”</a:t>
            </a:r>
          </a:p>
        </p:txBody>
      </p:sp>
      <p:sp>
        <p:nvSpPr>
          <p:cNvPr id="5123" name="AutoShape 4"/>
          <p:cNvSpPr>
            <a:spLocks noChangeArrowheads="1"/>
          </p:cNvSpPr>
          <p:nvPr/>
        </p:nvSpPr>
        <p:spPr bwMode="auto">
          <a:xfrm>
            <a:off x="4086225" y="2514600"/>
            <a:ext cx="1085850" cy="457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accent2"/>
                </a:solidFill>
              </a:rPr>
              <a:t>Networks</a:t>
            </a:r>
          </a:p>
        </p:txBody>
      </p:sp>
      <p:sp>
        <p:nvSpPr>
          <p:cNvPr id="5124" name="AutoShape 5"/>
          <p:cNvSpPr>
            <a:spLocks noChangeArrowheads="1"/>
          </p:cNvSpPr>
          <p:nvPr/>
        </p:nvSpPr>
        <p:spPr bwMode="auto">
          <a:xfrm>
            <a:off x="4114800" y="3543300"/>
            <a:ext cx="1085850" cy="457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accent2"/>
                </a:solidFill>
              </a:rPr>
              <a:t>Links</a:t>
            </a:r>
          </a:p>
        </p:txBody>
      </p:sp>
      <p:sp>
        <p:nvSpPr>
          <p:cNvPr id="5125" name="AutoShape 8"/>
          <p:cNvSpPr>
            <a:spLocks noChangeArrowheads="1"/>
          </p:cNvSpPr>
          <p:nvPr/>
        </p:nvSpPr>
        <p:spPr bwMode="auto">
          <a:xfrm>
            <a:off x="2514600" y="4572000"/>
            <a:ext cx="1085850" cy="457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accent2"/>
                </a:solidFill>
              </a:rPr>
              <a:t>DSP</a:t>
            </a:r>
          </a:p>
        </p:txBody>
      </p:sp>
      <p:sp>
        <p:nvSpPr>
          <p:cNvPr id="5126" name="AutoShape 9"/>
          <p:cNvSpPr>
            <a:spLocks noChangeArrowheads="1"/>
          </p:cNvSpPr>
          <p:nvPr/>
        </p:nvSpPr>
        <p:spPr bwMode="auto">
          <a:xfrm>
            <a:off x="4114800" y="4572000"/>
            <a:ext cx="1085850" cy="457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accent2"/>
                </a:solidFill>
              </a:rPr>
              <a:t>Circuits</a:t>
            </a:r>
          </a:p>
        </p:txBody>
      </p:sp>
      <p:sp>
        <p:nvSpPr>
          <p:cNvPr id="5127" name="AutoShape 10"/>
          <p:cNvSpPr>
            <a:spLocks noChangeArrowheads="1"/>
          </p:cNvSpPr>
          <p:nvPr/>
        </p:nvSpPr>
        <p:spPr bwMode="auto">
          <a:xfrm>
            <a:off x="5715000" y="4572000"/>
            <a:ext cx="1085850" cy="457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accent2"/>
                </a:solidFill>
              </a:rPr>
              <a:t>RF</a:t>
            </a:r>
          </a:p>
        </p:txBody>
      </p:sp>
      <p:sp>
        <p:nvSpPr>
          <p:cNvPr id="5128" name="Line 11"/>
          <p:cNvSpPr>
            <a:spLocks noChangeShapeType="1"/>
          </p:cNvSpPr>
          <p:nvPr/>
        </p:nvSpPr>
        <p:spPr bwMode="auto">
          <a:xfrm>
            <a:off x="2743200" y="3257550"/>
            <a:ext cx="3600450" cy="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12"/>
          <p:cNvSpPr>
            <a:spLocks noChangeShapeType="1"/>
          </p:cNvSpPr>
          <p:nvPr/>
        </p:nvSpPr>
        <p:spPr bwMode="auto">
          <a:xfrm>
            <a:off x="2743200" y="4343400"/>
            <a:ext cx="3600450" cy="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13"/>
          <p:cNvSpPr>
            <a:spLocks noChangeShapeType="1"/>
          </p:cNvSpPr>
          <p:nvPr/>
        </p:nvSpPr>
        <p:spPr bwMode="auto">
          <a:xfrm>
            <a:off x="4629150" y="2971800"/>
            <a:ext cx="0" cy="571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4"/>
          <p:cNvSpPr>
            <a:spLocks noChangeShapeType="1"/>
          </p:cNvSpPr>
          <p:nvPr/>
        </p:nvSpPr>
        <p:spPr bwMode="auto">
          <a:xfrm flipH="1">
            <a:off x="3086100" y="4000500"/>
            <a:ext cx="1543050" cy="571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Line 15"/>
          <p:cNvSpPr>
            <a:spLocks noChangeShapeType="1"/>
          </p:cNvSpPr>
          <p:nvPr/>
        </p:nvSpPr>
        <p:spPr bwMode="auto">
          <a:xfrm>
            <a:off x="4629150" y="4000500"/>
            <a:ext cx="0" cy="571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Line 16"/>
          <p:cNvSpPr>
            <a:spLocks noChangeShapeType="1"/>
          </p:cNvSpPr>
          <p:nvPr/>
        </p:nvSpPr>
        <p:spPr bwMode="auto">
          <a:xfrm>
            <a:off x="4629150" y="4000500"/>
            <a:ext cx="1657350" cy="571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Text Box 17"/>
          <p:cNvSpPr txBox="1">
            <a:spLocks noChangeArrowheads="1"/>
          </p:cNvSpPr>
          <p:nvPr/>
        </p:nvSpPr>
        <p:spPr bwMode="auto">
          <a:xfrm>
            <a:off x="1314450" y="2457450"/>
            <a:ext cx="2343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1200"/>
              <a:t>Event driven simulations: </a:t>
            </a:r>
          </a:p>
          <a:p>
            <a:pPr eaLnBrk="1" hangingPunct="1">
              <a:spcBef>
                <a:spcPct val="50000"/>
              </a:spcBef>
              <a:defRPr/>
            </a:pPr>
            <a:r>
              <a:rPr lang="en-US" sz="1050"/>
              <a:t>ns2, Opnet</a:t>
            </a:r>
          </a:p>
        </p:txBody>
      </p:sp>
      <p:sp>
        <p:nvSpPr>
          <p:cNvPr id="13330" name="Text Box 18"/>
          <p:cNvSpPr txBox="1">
            <a:spLocks noChangeArrowheads="1"/>
          </p:cNvSpPr>
          <p:nvPr/>
        </p:nvSpPr>
        <p:spPr bwMode="auto">
          <a:xfrm>
            <a:off x="1314450" y="3429000"/>
            <a:ext cx="2628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1200"/>
              <a:t>Time driven simulations: </a:t>
            </a:r>
          </a:p>
          <a:p>
            <a:pPr eaLnBrk="1" hangingPunct="1">
              <a:spcBef>
                <a:spcPct val="50000"/>
              </a:spcBef>
              <a:defRPr/>
            </a:pPr>
            <a:r>
              <a:rPr lang="en-US" sz="1050"/>
              <a:t>SPW, Cossap, Simulink/Matlab</a:t>
            </a:r>
          </a:p>
        </p:txBody>
      </p:sp>
      <p:sp>
        <p:nvSpPr>
          <p:cNvPr id="13331" name="Text Box 19"/>
          <p:cNvSpPr txBox="1">
            <a:spLocks noChangeArrowheads="1"/>
          </p:cNvSpPr>
          <p:nvPr/>
        </p:nvSpPr>
        <p:spPr bwMode="auto">
          <a:xfrm>
            <a:off x="1485900" y="5086350"/>
            <a:ext cx="2571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1200"/>
              <a:t>Algorithm simulations: </a:t>
            </a:r>
          </a:p>
          <a:p>
            <a:pPr eaLnBrk="1" hangingPunct="1">
              <a:spcBef>
                <a:spcPct val="50000"/>
              </a:spcBef>
              <a:defRPr/>
            </a:pPr>
            <a:r>
              <a:rPr lang="en-US" sz="1050"/>
              <a:t>TI CodeComposer</a:t>
            </a:r>
          </a:p>
        </p:txBody>
      </p:sp>
      <p:sp>
        <p:nvSpPr>
          <p:cNvPr id="5137" name="Text Box 20"/>
          <p:cNvSpPr txBox="1">
            <a:spLocks noChangeArrowheads="1"/>
          </p:cNvSpPr>
          <p:nvPr/>
        </p:nvSpPr>
        <p:spPr bwMode="auto">
          <a:xfrm>
            <a:off x="5429250" y="2514600"/>
            <a:ext cx="2343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00">
                <a:solidFill>
                  <a:schemeClr val="folHlink"/>
                </a:solidFill>
              </a:rPr>
              <a:t>Packets, messages, flows</a:t>
            </a:r>
          </a:p>
        </p:txBody>
      </p:sp>
      <p:sp>
        <p:nvSpPr>
          <p:cNvPr id="5138" name="Text Box 21"/>
          <p:cNvSpPr txBox="1">
            <a:spLocks noChangeArrowheads="1"/>
          </p:cNvSpPr>
          <p:nvPr/>
        </p:nvSpPr>
        <p:spPr bwMode="auto">
          <a:xfrm>
            <a:off x="5486400" y="3600450"/>
            <a:ext cx="2343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00">
                <a:solidFill>
                  <a:schemeClr val="folHlink"/>
                </a:solidFill>
              </a:rPr>
              <a:t>Waveforms</a:t>
            </a:r>
          </a:p>
        </p:txBody>
      </p:sp>
      <p:sp>
        <p:nvSpPr>
          <p:cNvPr id="13334" name="Text Box 22"/>
          <p:cNvSpPr txBox="1">
            <a:spLocks noChangeArrowheads="1"/>
          </p:cNvSpPr>
          <p:nvPr/>
        </p:nvSpPr>
        <p:spPr bwMode="auto">
          <a:xfrm>
            <a:off x="3543300" y="5143500"/>
            <a:ext cx="2343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1200"/>
              <a:t>Circuit simulations: </a:t>
            </a:r>
          </a:p>
          <a:p>
            <a:pPr eaLnBrk="1" hangingPunct="1">
              <a:spcBef>
                <a:spcPct val="50000"/>
              </a:spcBef>
              <a:defRPr/>
            </a:pPr>
            <a:r>
              <a:rPr lang="en-US" sz="1050"/>
              <a:t>NC-{VHDL/Verilog}, Scirroco, </a:t>
            </a:r>
          </a:p>
        </p:txBody>
      </p:sp>
      <p:sp>
        <p:nvSpPr>
          <p:cNvPr id="13335" name="Text Box 23"/>
          <p:cNvSpPr txBox="1">
            <a:spLocks noChangeArrowheads="1"/>
          </p:cNvSpPr>
          <p:nvPr/>
        </p:nvSpPr>
        <p:spPr bwMode="auto">
          <a:xfrm>
            <a:off x="5886450" y="5143500"/>
            <a:ext cx="2571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1200"/>
              <a:t>RF simulations: </a:t>
            </a:r>
          </a:p>
          <a:p>
            <a:pPr eaLnBrk="1" hangingPunct="1">
              <a:spcBef>
                <a:spcPct val="50000"/>
              </a:spcBef>
              <a:defRPr/>
            </a:pPr>
            <a:r>
              <a:rPr lang="en-US" sz="1050"/>
              <a:t>PSpice, ADS,XFDTD</a:t>
            </a:r>
          </a:p>
        </p:txBody>
      </p:sp>
      <p:sp>
        <p:nvSpPr>
          <p:cNvPr id="5141" name="Text Box 24"/>
          <p:cNvSpPr txBox="1">
            <a:spLocks noChangeArrowheads="1"/>
          </p:cNvSpPr>
          <p:nvPr/>
        </p:nvSpPr>
        <p:spPr bwMode="auto">
          <a:xfrm>
            <a:off x="6915150" y="4629150"/>
            <a:ext cx="2343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00">
                <a:solidFill>
                  <a:schemeClr val="folHlink"/>
                </a:solidFill>
              </a:rPr>
              <a:t>Technology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solidFill>
                  <a:srgbClr val="FF1389"/>
                </a:solidFill>
              </a:rPr>
              <a:t>randint </a:t>
            </a:r>
            <a:r>
              <a:rPr lang="en-US" smtClean="0">
                <a:solidFill>
                  <a:schemeClr val="tx1"/>
                </a:solidFill>
              </a:rPr>
              <a:t>Random Integer</a:t>
            </a:r>
            <a:endParaRPr lang="en-IN" smtClean="0">
              <a:solidFill>
                <a:srgbClr val="FF1389"/>
              </a:solidFill>
            </a:endParaRPr>
          </a:p>
        </p:txBody>
      </p:sp>
      <p:sp>
        <p:nvSpPr>
          <p:cNvPr id="24579" name="Text Box 4"/>
          <p:cNvSpPr txBox="1">
            <a:spLocks noChangeArrowheads="1"/>
          </p:cNvSpPr>
          <p:nvPr/>
        </p:nvSpPr>
        <p:spPr bwMode="auto">
          <a:xfrm>
            <a:off x="323850" y="2060575"/>
            <a:ext cx="1296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 </a:t>
            </a:r>
            <a:endParaRPr lang="en-IN"/>
          </a:p>
        </p:txBody>
      </p:sp>
      <p:sp>
        <p:nvSpPr>
          <p:cNvPr id="24580" name="Text Box 5"/>
          <p:cNvSpPr txBox="1">
            <a:spLocks noChangeArrowheads="1"/>
          </p:cNvSpPr>
          <p:nvPr/>
        </p:nvSpPr>
        <p:spPr bwMode="auto">
          <a:xfrm>
            <a:off x="395288" y="2781300"/>
            <a:ext cx="8497887"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IN">
                <a:solidFill>
                  <a:srgbClr val="31CC00"/>
                </a:solidFill>
              </a:rPr>
              <a:t>out = randint</a:t>
            </a:r>
            <a:r>
              <a:rPr lang="en-IN"/>
              <a:t>           %generates a random scalar that is either 0 or 1, with 		                equal probability</a:t>
            </a:r>
          </a:p>
          <a:p>
            <a:pPr algn="just" eaLnBrk="1" hangingPunct="1">
              <a:spcBef>
                <a:spcPct val="50000"/>
              </a:spcBef>
            </a:pPr>
            <a:r>
              <a:rPr lang="en-IN">
                <a:solidFill>
                  <a:srgbClr val="31CC00"/>
                </a:solidFill>
              </a:rPr>
              <a:t>out = randint(m)</a:t>
            </a:r>
            <a:r>
              <a:rPr lang="en-IN"/>
              <a:t>      %generates an m-by-m binary matrix, each of whose 		                 entries independently takes the value 0 with probability ½</a:t>
            </a:r>
          </a:p>
          <a:p>
            <a:pPr algn="just" eaLnBrk="1" hangingPunct="1">
              <a:spcBef>
                <a:spcPct val="50000"/>
              </a:spcBef>
            </a:pPr>
            <a:r>
              <a:rPr lang="en-IN">
                <a:solidFill>
                  <a:srgbClr val="31CC00"/>
                </a:solidFill>
              </a:rPr>
              <a:t>out = randint(m,n)</a:t>
            </a:r>
            <a:r>
              <a:rPr lang="en-IN"/>
              <a:t> %generates an m-by-n binary matrix, each of whose entries           		   independently takes the value 0 with probability ½</a:t>
            </a:r>
          </a:p>
          <a:p>
            <a:pPr algn="just" eaLnBrk="1" hangingPunct="1">
              <a:spcBef>
                <a:spcPct val="50000"/>
              </a:spcBef>
            </a:pPr>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Example</a:t>
            </a:r>
            <a:endParaRPr lang="en-IN" smtClean="0"/>
          </a:p>
        </p:txBody>
      </p:sp>
      <p:sp>
        <p:nvSpPr>
          <p:cNvPr id="25603" name="Text Box 4"/>
          <p:cNvSpPr txBox="1">
            <a:spLocks noChangeArrowheads="1"/>
          </p:cNvSpPr>
          <p:nvPr/>
        </p:nvSpPr>
        <p:spPr bwMode="auto">
          <a:xfrm>
            <a:off x="827088" y="2924175"/>
            <a:ext cx="755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solidFill>
                  <a:srgbClr val="31CC00"/>
                </a:solidFill>
              </a:rPr>
              <a:t>out = randint(10,10,[0,7])</a:t>
            </a:r>
            <a:r>
              <a:rPr lang="en-IN"/>
              <a:t>        or        </a:t>
            </a:r>
            <a:r>
              <a:rPr lang="en-IN">
                <a:solidFill>
                  <a:srgbClr val="31CC00"/>
                </a:solidFill>
              </a:rPr>
              <a:t>out = randint(10,10,8);</a:t>
            </a:r>
          </a:p>
        </p:txBody>
      </p:sp>
      <p:sp>
        <p:nvSpPr>
          <p:cNvPr id="25604" name="Text Box 5"/>
          <p:cNvSpPr txBox="1">
            <a:spLocks noChangeArrowheads="1"/>
          </p:cNvSpPr>
          <p:nvPr/>
        </p:nvSpPr>
        <p:spPr bwMode="auto">
          <a:xfrm>
            <a:off x="827088" y="2060575"/>
            <a:ext cx="7632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solidFill>
                  <a:srgbClr val="FF1389"/>
                </a:solidFill>
              </a:rPr>
              <a:t>Statement :</a:t>
            </a:r>
            <a:r>
              <a:rPr lang="en-US"/>
              <a:t> </a:t>
            </a:r>
            <a:r>
              <a:rPr lang="en-IN"/>
              <a:t>To generate a 10-by-10 matrix whose elements are uniformly distributed in the range from 0 to 7</a:t>
            </a:r>
          </a:p>
        </p:txBody>
      </p:sp>
      <p:sp>
        <p:nvSpPr>
          <p:cNvPr id="25605" name="Text Box 6"/>
          <p:cNvSpPr txBox="1">
            <a:spLocks noChangeArrowheads="1"/>
          </p:cNvSpPr>
          <p:nvPr/>
        </p:nvSpPr>
        <p:spPr bwMode="auto">
          <a:xfrm>
            <a:off x="971550" y="3573463"/>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Results</a:t>
            </a:r>
            <a:endParaRPr lang="en-IN"/>
          </a:p>
        </p:txBody>
      </p:sp>
      <p:graphicFrame>
        <p:nvGraphicFramePr>
          <p:cNvPr id="25606" name="Object 7"/>
          <p:cNvGraphicFramePr>
            <a:graphicFrameLocks noChangeAspect="1"/>
          </p:cNvGraphicFramePr>
          <p:nvPr>
            <p:ph idx="1"/>
          </p:nvPr>
        </p:nvGraphicFramePr>
        <p:xfrm>
          <a:off x="2339975" y="3500438"/>
          <a:ext cx="4686300" cy="2914650"/>
        </p:xfrm>
        <a:graphic>
          <a:graphicData uri="http://schemas.openxmlformats.org/presentationml/2006/ole">
            <mc:AlternateContent xmlns:mc="http://schemas.openxmlformats.org/markup-compatibility/2006">
              <mc:Choice xmlns:v="urn:schemas-microsoft-com:vml" Requires="v">
                <p:oleObj spid="_x0000_s25609" name="Bitmap Image" r:id="rId3" imgW="4686954" imgH="2914286" progId="Paint.Picture">
                  <p:embed/>
                </p:oleObj>
              </mc:Choice>
              <mc:Fallback>
                <p:oleObj name="Bitmap Image" r:id="rId3" imgW="4686954" imgH="2914286"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500438"/>
                        <a:ext cx="46863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Example</a:t>
            </a:r>
            <a:endParaRPr lang="en-IN" smtClean="0"/>
          </a:p>
        </p:txBody>
      </p:sp>
      <p:sp>
        <p:nvSpPr>
          <p:cNvPr id="26627" name="Text Box 3"/>
          <p:cNvSpPr txBox="1">
            <a:spLocks noChangeArrowheads="1"/>
          </p:cNvSpPr>
          <p:nvPr/>
        </p:nvSpPr>
        <p:spPr bwMode="auto">
          <a:xfrm>
            <a:off x="827088" y="2924175"/>
            <a:ext cx="755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solidFill>
                  <a:srgbClr val="31CC00"/>
                </a:solidFill>
              </a:rPr>
              <a:t>out = randint(1,7,[0,1])</a:t>
            </a:r>
          </a:p>
        </p:txBody>
      </p:sp>
      <p:sp>
        <p:nvSpPr>
          <p:cNvPr id="26628" name="Text Box 4"/>
          <p:cNvSpPr txBox="1">
            <a:spLocks noChangeArrowheads="1"/>
          </p:cNvSpPr>
          <p:nvPr/>
        </p:nvSpPr>
        <p:spPr bwMode="auto">
          <a:xfrm>
            <a:off x="827088" y="2060575"/>
            <a:ext cx="763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solidFill>
                  <a:srgbClr val="FF1389"/>
                </a:solidFill>
              </a:rPr>
              <a:t>Statement :</a:t>
            </a:r>
            <a:r>
              <a:rPr lang="en-US"/>
              <a:t> </a:t>
            </a:r>
            <a:r>
              <a:rPr lang="en-IN"/>
              <a:t>How to generate 0s and1s….</a:t>
            </a:r>
          </a:p>
        </p:txBody>
      </p:sp>
      <p:sp>
        <p:nvSpPr>
          <p:cNvPr id="26629" name="Text Box 5"/>
          <p:cNvSpPr txBox="1">
            <a:spLocks noChangeArrowheads="1"/>
          </p:cNvSpPr>
          <p:nvPr/>
        </p:nvSpPr>
        <p:spPr bwMode="auto">
          <a:xfrm>
            <a:off x="971550" y="3573463"/>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Results</a:t>
            </a:r>
            <a:endParaRPr lang="en-IN"/>
          </a:p>
        </p:txBody>
      </p:sp>
      <p:graphicFrame>
        <p:nvGraphicFramePr>
          <p:cNvPr id="26630" name="Object 8"/>
          <p:cNvGraphicFramePr>
            <a:graphicFrameLocks noChangeAspect="1"/>
          </p:cNvGraphicFramePr>
          <p:nvPr>
            <p:ph sz="half" idx="2"/>
          </p:nvPr>
        </p:nvGraphicFramePr>
        <p:xfrm>
          <a:off x="2627313" y="4365625"/>
          <a:ext cx="3429000" cy="971550"/>
        </p:xfrm>
        <a:graphic>
          <a:graphicData uri="http://schemas.openxmlformats.org/presentationml/2006/ole">
            <mc:AlternateContent xmlns:mc="http://schemas.openxmlformats.org/markup-compatibility/2006">
              <mc:Choice xmlns:v="urn:schemas-microsoft-com:vml" Requires="v">
                <p:oleObj spid="_x0000_s26633" name="Bitmap Image" r:id="rId3" imgW="3428571" imgH="971686" progId="Paint.Picture">
                  <p:embed/>
                </p:oleObj>
              </mc:Choice>
              <mc:Fallback>
                <p:oleObj name="Bitmap Image" r:id="rId3" imgW="3428571" imgH="971686"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365625"/>
                        <a:ext cx="34290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Digital Communication</a:t>
            </a:r>
            <a:endParaRPr lang="en-IN" smtClean="0"/>
          </a:p>
        </p:txBody>
      </p:sp>
      <p:graphicFrame>
        <p:nvGraphicFramePr>
          <p:cNvPr id="27651" name="Object 3"/>
          <p:cNvGraphicFramePr>
            <a:graphicFrameLocks noChangeAspect="1"/>
          </p:cNvGraphicFramePr>
          <p:nvPr>
            <p:ph idx="1"/>
          </p:nvPr>
        </p:nvGraphicFramePr>
        <p:xfrm>
          <a:off x="2051050" y="2708275"/>
          <a:ext cx="5751513" cy="2465388"/>
        </p:xfrm>
        <a:graphic>
          <a:graphicData uri="http://schemas.openxmlformats.org/presentationml/2006/ole">
            <mc:AlternateContent xmlns:mc="http://schemas.openxmlformats.org/markup-compatibility/2006">
              <mc:Choice xmlns:v="urn:schemas-microsoft-com:vml" Requires="v">
                <p:oleObj spid="_x0000_s27655" name="Visio" r:id="rId3" imgW="3997735" imgH="1713149" progId="Visio.Drawing.11">
                  <p:embed/>
                </p:oleObj>
              </mc:Choice>
              <mc:Fallback>
                <p:oleObj name="Visio" r:id="rId3" imgW="3997735" imgH="1713149"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708275"/>
                        <a:ext cx="5751513"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6" name="Rectangle 4"/>
          <p:cNvSpPr>
            <a:spLocks noChangeArrowheads="1"/>
          </p:cNvSpPr>
          <p:nvPr/>
        </p:nvSpPr>
        <p:spPr bwMode="auto">
          <a:xfrm>
            <a:off x="3492500" y="2565400"/>
            <a:ext cx="1727200" cy="2808288"/>
          </a:xfrm>
          <a:prstGeom prst="rect">
            <a:avLst/>
          </a:prstGeom>
          <a:solidFill>
            <a:schemeClr val="accent1">
              <a:alpha val="0"/>
            </a:schemeClr>
          </a:solidFill>
          <a:ln w="28575">
            <a:solidFill>
              <a:srgbClr val="FF13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0-#ppt_w/2"/>
                                          </p:val>
                                        </p:tav>
                                        <p:tav tm="100000">
                                          <p:val>
                                            <p:strVal val="#ppt_x"/>
                                          </p:val>
                                        </p:tav>
                                      </p:tavLst>
                                    </p:anim>
                                    <p:anim calcmode="lin" valueType="num">
                                      <p:cBhvr additive="base">
                                        <p:cTn id="8"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500"/>
                                        <p:tgtEl>
                                          <p:spTgt spid="54276"/>
                                        </p:tgtEl>
                                        <p:attrNameLst>
                                          <p:attrName>ppt_x</p:attrName>
                                        </p:attrNameLst>
                                      </p:cBhvr>
                                      <p:tavLst>
                                        <p:tav tm="0">
                                          <p:val>
                                            <p:strVal val="ppt_x"/>
                                          </p:val>
                                        </p:tav>
                                        <p:tav tm="100000">
                                          <p:val>
                                            <p:strVal val="1+ppt_w/2"/>
                                          </p:val>
                                        </p:tav>
                                      </p:tavLst>
                                    </p:anim>
                                    <p:anim calcmode="lin" valueType="num">
                                      <p:cBhvr additive="base">
                                        <p:cTn id="13" dur="500"/>
                                        <p:tgtEl>
                                          <p:spTgt spid="54276"/>
                                        </p:tgtEl>
                                        <p:attrNameLst>
                                          <p:attrName>ppt_y</p:attrName>
                                        </p:attrNameLst>
                                      </p:cBhvr>
                                      <p:tavLst>
                                        <p:tav tm="0">
                                          <p:val>
                                            <p:strVal val="ppt_y"/>
                                          </p:val>
                                        </p:tav>
                                        <p:tav tm="100000">
                                          <p:val>
                                            <p:strVal val="ppt_y"/>
                                          </p:val>
                                        </p:tav>
                                      </p:tavLst>
                                    </p:anim>
                                    <p:set>
                                      <p:cBhvr>
                                        <p:cTn id="14" dur="1" fill="hold">
                                          <p:stCondLst>
                                            <p:cond delay="499"/>
                                          </p:stCondLst>
                                        </p:cTn>
                                        <p:tgtEl>
                                          <p:spTgt spid="542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5427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31863" y="96838"/>
            <a:ext cx="7888287" cy="1412875"/>
          </a:xfrm>
        </p:spPr>
        <p:txBody>
          <a:bodyPr/>
          <a:lstStyle/>
          <a:p>
            <a:pPr eaLnBrk="1" hangingPunct="1"/>
            <a:r>
              <a:rPr lang="en-US" smtClean="0"/>
              <a:t>Digital Modulation/Demodulation</a:t>
            </a:r>
            <a:endParaRPr lang="en-IN" smtClean="0"/>
          </a:p>
        </p:txBody>
      </p:sp>
      <p:sp>
        <p:nvSpPr>
          <p:cNvPr id="28675" name="Rectangle 3"/>
          <p:cNvSpPr>
            <a:spLocks noGrp="1" noChangeArrowheads="1"/>
          </p:cNvSpPr>
          <p:nvPr>
            <p:ph type="body" idx="1"/>
          </p:nvPr>
        </p:nvSpPr>
        <p:spPr>
          <a:xfrm>
            <a:off x="395288" y="1989138"/>
            <a:ext cx="8569325" cy="4114800"/>
          </a:xfrm>
        </p:spPr>
        <p:txBody>
          <a:bodyPr/>
          <a:lstStyle/>
          <a:p>
            <a:pPr algn="just" eaLnBrk="1" hangingPunct="1">
              <a:lnSpc>
                <a:spcPct val="80000"/>
              </a:lnSpc>
              <a:buFont typeface="Wingdings" panose="05000000000000000000" pitchFamily="2" charset="2"/>
              <a:buNone/>
            </a:pPr>
            <a:r>
              <a:rPr lang="en-IN" sz="2800" smtClean="0">
                <a:solidFill>
                  <a:srgbClr val="FF1389"/>
                </a:solidFill>
              </a:rPr>
              <a:t>fskmod </a:t>
            </a:r>
            <a:r>
              <a:rPr lang="en-IN" sz="2800" smtClean="0"/>
              <a:t>         Frequency shift keying modulation</a:t>
            </a:r>
          </a:p>
          <a:p>
            <a:pPr algn="just" eaLnBrk="1" hangingPunct="1">
              <a:lnSpc>
                <a:spcPct val="80000"/>
              </a:lnSpc>
              <a:buFont typeface="Wingdings" panose="05000000000000000000" pitchFamily="2" charset="2"/>
              <a:buNone/>
            </a:pPr>
            <a:r>
              <a:rPr lang="en-IN" sz="2800" smtClean="0">
                <a:solidFill>
                  <a:srgbClr val="FF1389"/>
                </a:solidFill>
              </a:rPr>
              <a:t>fskdemod</a:t>
            </a:r>
            <a:r>
              <a:rPr lang="en-IN" sz="2800" smtClean="0"/>
              <a:t>      Frequency shift keying  			           		   demodulation</a:t>
            </a:r>
          </a:p>
          <a:p>
            <a:pPr algn="just" eaLnBrk="1" hangingPunct="1">
              <a:lnSpc>
                <a:spcPct val="80000"/>
              </a:lnSpc>
              <a:buFont typeface="Wingdings" panose="05000000000000000000" pitchFamily="2" charset="2"/>
              <a:buNone/>
            </a:pPr>
            <a:r>
              <a:rPr lang="en-IN" sz="2800" smtClean="0">
                <a:solidFill>
                  <a:srgbClr val="FF1389"/>
                </a:solidFill>
              </a:rPr>
              <a:t>pskmod</a:t>
            </a:r>
            <a:r>
              <a:rPr lang="en-IN" sz="2800" smtClean="0"/>
              <a:t>         Phase shift keying modulation</a:t>
            </a:r>
          </a:p>
          <a:p>
            <a:pPr algn="just" eaLnBrk="1" hangingPunct="1">
              <a:lnSpc>
                <a:spcPct val="80000"/>
              </a:lnSpc>
              <a:buFont typeface="Wingdings" panose="05000000000000000000" pitchFamily="2" charset="2"/>
              <a:buNone/>
            </a:pPr>
            <a:r>
              <a:rPr lang="en-IN" sz="2800" smtClean="0">
                <a:solidFill>
                  <a:srgbClr val="FF1389"/>
                </a:solidFill>
              </a:rPr>
              <a:t>pskdemod</a:t>
            </a:r>
            <a:r>
              <a:rPr lang="en-IN" sz="2800" smtClean="0"/>
              <a:t>     Phase shift keying demodulation</a:t>
            </a:r>
          </a:p>
          <a:p>
            <a:pPr algn="just" eaLnBrk="1" hangingPunct="1">
              <a:lnSpc>
                <a:spcPct val="80000"/>
              </a:lnSpc>
              <a:buFont typeface="Wingdings" panose="05000000000000000000" pitchFamily="2" charset="2"/>
              <a:buNone/>
            </a:pPr>
            <a:r>
              <a:rPr lang="en-IN" sz="2800" smtClean="0">
                <a:solidFill>
                  <a:srgbClr val="FF1389"/>
                </a:solidFill>
              </a:rPr>
              <a:t>mskmod</a:t>
            </a:r>
            <a:r>
              <a:rPr lang="en-IN" sz="2800" smtClean="0"/>
              <a:t>        Minimum shift keying modulation</a:t>
            </a:r>
          </a:p>
          <a:p>
            <a:pPr algn="just" eaLnBrk="1" hangingPunct="1">
              <a:lnSpc>
                <a:spcPct val="80000"/>
              </a:lnSpc>
              <a:buFont typeface="Wingdings" panose="05000000000000000000" pitchFamily="2" charset="2"/>
              <a:buNone/>
            </a:pPr>
            <a:r>
              <a:rPr lang="en-IN" sz="2800" smtClean="0">
                <a:solidFill>
                  <a:srgbClr val="FF1389"/>
                </a:solidFill>
              </a:rPr>
              <a:t>mskdemod</a:t>
            </a:r>
            <a:r>
              <a:rPr lang="en-IN" sz="2800" smtClean="0"/>
              <a:t>    Minimum shift keying 			       		   demodulation</a:t>
            </a:r>
          </a:p>
          <a:p>
            <a:pPr algn="just" eaLnBrk="1" hangingPunct="1">
              <a:lnSpc>
                <a:spcPct val="80000"/>
              </a:lnSpc>
              <a:buFont typeface="Wingdings" panose="05000000000000000000" pitchFamily="2" charset="2"/>
              <a:buNone/>
            </a:pPr>
            <a:r>
              <a:rPr lang="en-US" sz="2800" smtClean="0">
                <a:solidFill>
                  <a:srgbClr val="FF1389"/>
                </a:solidFill>
              </a:rPr>
              <a:t>qammod</a:t>
            </a:r>
            <a:r>
              <a:rPr lang="en-US" sz="2800" smtClean="0"/>
              <a:t>       </a:t>
            </a:r>
            <a:r>
              <a:rPr lang="en-IN" sz="2800" smtClean="0"/>
              <a:t>Quadrature amplitude modulation</a:t>
            </a:r>
          </a:p>
          <a:p>
            <a:pPr algn="just" eaLnBrk="1" hangingPunct="1">
              <a:lnSpc>
                <a:spcPct val="80000"/>
              </a:lnSpc>
              <a:buFont typeface="Wingdings" panose="05000000000000000000" pitchFamily="2" charset="2"/>
              <a:buNone/>
            </a:pPr>
            <a:r>
              <a:rPr lang="en-US" sz="2800" smtClean="0">
                <a:solidFill>
                  <a:srgbClr val="FF1389"/>
                </a:solidFill>
              </a:rPr>
              <a:t>qamdemod</a:t>
            </a:r>
            <a:r>
              <a:rPr lang="en-US" sz="2800" smtClean="0"/>
              <a:t>   </a:t>
            </a:r>
            <a:r>
              <a:rPr lang="en-IN" sz="2800" smtClean="0"/>
              <a:t>Quadrature amplitude demodulation</a:t>
            </a:r>
          </a:p>
          <a:p>
            <a:pPr eaLnBrk="1" hangingPunct="1">
              <a:lnSpc>
                <a:spcPct val="80000"/>
              </a:lnSpc>
              <a:buFont typeface="Wingdings" panose="05000000000000000000" pitchFamily="2" charset="2"/>
              <a:buNone/>
            </a:pPr>
            <a:endParaRPr lang="en-IN"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IN" sz="3600" smtClean="0">
                <a:solidFill>
                  <a:srgbClr val="FF1389"/>
                </a:solidFill>
              </a:rPr>
              <a:t>fskmod </a:t>
            </a:r>
            <a:r>
              <a:rPr lang="en-IN" sz="3600" smtClean="0"/>
              <a:t>         </a:t>
            </a:r>
            <a:br>
              <a:rPr lang="en-IN" sz="3600" smtClean="0"/>
            </a:br>
            <a:r>
              <a:rPr lang="en-IN" sz="3600" smtClean="0"/>
              <a:t>Frequency shift keying modulation</a:t>
            </a:r>
          </a:p>
        </p:txBody>
      </p:sp>
      <p:sp>
        <p:nvSpPr>
          <p:cNvPr id="29699" name="Text Box 4"/>
          <p:cNvSpPr txBox="1">
            <a:spLocks noChangeArrowheads="1"/>
          </p:cNvSpPr>
          <p:nvPr/>
        </p:nvSpPr>
        <p:spPr bwMode="auto">
          <a:xfrm>
            <a:off x="755650" y="1916113"/>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29700" name="Text Box 5"/>
          <p:cNvSpPr txBox="1">
            <a:spLocks noChangeArrowheads="1"/>
          </p:cNvSpPr>
          <p:nvPr/>
        </p:nvSpPr>
        <p:spPr bwMode="auto">
          <a:xfrm>
            <a:off x="755650" y="2420938"/>
            <a:ext cx="7561263"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IN">
                <a:solidFill>
                  <a:srgbClr val="31CC00"/>
                </a:solidFill>
              </a:rPr>
              <a:t>y = fskmod(x,M,freq_sep,nsamp)</a:t>
            </a:r>
          </a:p>
          <a:p>
            <a:pPr algn="just" eaLnBrk="1" hangingPunct="1"/>
            <a:r>
              <a:rPr lang="en-IN"/>
              <a:t>M is the alphabet size and must be an integer power of 2. The message signal must consist of integers between 0 and M-1. </a:t>
            </a:r>
          </a:p>
          <a:p>
            <a:pPr algn="just" eaLnBrk="1" hangingPunct="1"/>
            <a:r>
              <a:rPr lang="en-IN"/>
              <a:t>freq_sep is the desired separation between successive frequencies in Hz. </a:t>
            </a:r>
          </a:p>
          <a:p>
            <a:pPr algn="just" eaLnBrk="1" hangingPunct="1"/>
            <a:r>
              <a:rPr lang="en-IN"/>
              <a:t>nsamp denotes the number of samples per symbol in y and must be a positive integer greater than 1.</a:t>
            </a:r>
          </a:p>
          <a:p>
            <a:pPr algn="just" eaLnBrk="1" hangingPunct="1"/>
            <a:r>
              <a:rPr lang="en-IN"/>
              <a:t>    </a:t>
            </a:r>
          </a:p>
          <a:p>
            <a:pPr algn="just" eaLnBrk="1" hangingPunct="1"/>
            <a:r>
              <a:rPr lang="en-IN">
                <a:solidFill>
                  <a:srgbClr val="31CC00"/>
                </a:solidFill>
              </a:rPr>
              <a:t>y = fskmod(x,M,freq_sep,nsamp,Fs)</a:t>
            </a:r>
            <a:r>
              <a:rPr lang="en-IN"/>
              <a:t> </a:t>
            </a:r>
          </a:p>
          <a:p>
            <a:pPr algn="just" eaLnBrk="1" hangingPunct="1"/>
            <a:r>
              <a:rPr lang="en-US"/>
              <a:t>%Specifies the sampling rate in Hertz</a:t>
            </a:r>
          </a:p>
          <a:p>
            <a:pPr algn="just" eaLnBrk="1" hangingPunct="1"/>
            <a:endParaRPr lang="en-IN"/>
          </a:p>
          <a:p>
            <a:pPr algn="just" eaLnBrk="1" hangingPunct="1"/>
            <a:r>
              <a:rPr lang="en-IN">
                <a:solidFill>
                  <a:srgbClr val="31CC00"/>
                </a:solidFill>
              </a:rPr>
              <a:t>y = fskmod(x,M,freq_sep,nsamp,Fs,phase_cont)</a:t>
            </a:r>
          </a:p>
          <a:p>
            <a:pPr algn="just" eaLnBrk="1" hangingPunct="1"/>
            <a:r>
              <a:rPr lang="en-US"/>
              <a:t>%</a:t>
            </a:r>
            <a:r>
              <a:rPr lang="en-IN"/>
              <a:t>specifies the phase continuity. Set phase_cont to 'cont' to force phase continuity across symbol boundaries in y, or 'discont' to avoid forcing phase continuity. The default is 'cont'.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31863" y="96838"/>
            <a:ext cx="7816850" cy="1412875"/>
          </a:xfrm>
        </p:spPr>
        <p:txBody>
          <a:bodyPr/>
          <a:lstStyle/>
          <a:p>
            <a:pPr eaLnBrk="1" hangingPunct="1"/>
            <a:r>
              <a:rPr lang="en-IN" sz="3600" smtClean="0">
                <a:solidFill>
                  <a:srgbClr val="FF1389"/>
                </a:solidFill>
              </a:rPr>
              <a:t>fskdemod</a:t>
            </a:r>
            <a:r>
              <a:rPr lang="en-IN" sz="3600" smtClean="0"/>
              <a:t>      </a:t>
            </a:r>
            <a:br>
              <a:rPr lang="en-IN" sz="3600" smtClean="0"/>
            </a:br>
            <a:r>
              <a:rPr lang="en-IN" sz="3600" smtClean="0"/>
              <a:t>Frequency shift keying demodulation</a:t>
            </a:r>
          </a:p>
        </p:txBody>
      </p:sp>
      <p:sp>
        <p:nvSpPr>
          <p:cNvPr id="30723" name="Text Box 5"/>
          <p:cNvSpPr txBox="1">
            <a:spLocks noChangeArrowheads="1"/>
          </p:cNvSpPr>
          <p:nvPr/>
        </p:nvSpPr>
        <p:spPr bwMode="auto">
          <a:xfrm>
            <a:off x="755650" y="1916113"/>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30724" name="Text Box 6"/>
          <p:cNvSpPr txBox="1">
            <a:spLocks noChangeArrowheads="1"/>
          </p:cNvSpPr>
          <p:nvPr/>
        </p:nvSpPr>
        <p:spPr bwMode="auto">
          <a:xfrm>
            <a:off x="755650" y="2420938"/>
            <a:ext cx="7561263"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IN">
                <a:solidFill>
                  <a:srgbClr val="31CC00"/>
                </a:solidFill>
              </a:rPr>
              <a:t>z = fskdemod(y,M,freq_sep,nsamp)</a:t>
            </a:r>
          </a:p>
          <a:p>
            <a:pPr algn="just" eaLnBrk="1" hangingPunct="1"/>
            <a:r>
              <a:rPr lang="en-IN"/>
              <a:t>M is the alphabet size and must be an integer power of 2. </a:t>
            </a:r>
          </a:p>
          <a:p>
            <a:pPr algn="just" eaLnBrk="1" hangingPunct="1"/>
            <a:r>
              <a:rPr lang="en-IN"/>
              <a:t>freq_sep is the frequency separation between successive frequencies in Hz. </a:t>
            </a:r>
          </a:p>
          <a:p>
            <a:pPr algn="just" eaLnBrk="1" hangingPunct="1"/>
            <a:r>
              <a:rPr lang="en-IN"/>
              <a:t>nsamp is the required number of samples per symbol and must be a positive integer greater than 1.</a:t>
            </a:r>
          </a:p>
          <a:p>
            <a:pPr algn="just" eaLnBrk="1" hangingPunct="1"/>
            <a:endParaRPr lang="en-IN"/>
          </a:p>
          <a:p>
            <a:pPr algn="just" eaLnBrk="1" hangingPunct="1"/>
            <a:r>
              <a:rPr lang="en-IN">
                <a:solidFill>
                  <a:srgbClr val="31CC00"/>
                </a:solidFill>
              </a:rPr>
              <a:t>z = fskdemod(y,M,freq_sep,nsamp,Fs)</a:t>
            </a:r>
          </a:p>
          <a:p>
            <a:pPr algn="just" eaLnBrk="1" hangingPunct="1"/>
            <a:r>
              <a:rPr lang="en-US"/>
              <a:t>%</a:t>
            </a:r>
            <a:r>
              <a:rPr lang="en-IN"/>
              <a:t>specifies the sampling frequency in Hz.</a:t>
            </a:r>
          </a:p>
          <a:p>
            <a:pPr algn="just" eaLnBrk="1" hangingPunct="1"/>
            <a:endParaRPr lang="en-IN"/>
          </a:p>
          <a:p>
            <a:pPr algn="just" eaLnBrk="1" hangingPunct="1"/>
            <a:r>
              <a:rPr lang="en-IN">
                <a:solidFill>
                  <a:srgbClr val="31CC00"/>
                </a:solidFill>
              </a:rPr>
              <a:t>z = fskdemod(y,M,freq_sep,nsamp,Fs,symbol_order)</a:t>
            </a:r>
          </a:p>
          <a:p>
            <a:pPr algn="just" eaLnBrk="1" hangingPunct="1"/>
            <a:r>
              <a:rPr lang="en-US"/>
              <a:t>%</a:t>
            </a:r>
            <a:r>
              <a:rPr lang="en-IN"/>
              <a:t>specifies how the function assigns binary words to corresponding integers. If symbol_order is set to 'bin' (default), the function uses a natural binary-coded ordering. If symbol_order is set to 'gray', it uses a Gray-coded ordering.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Example………</a:t>
            </a:r>
            <a:endParaRPr lang="en-IN" smtClean="0"/>
          </a:p>
        </p:txBody>
      </p:sp>
      <p:sp>
        <p:nvSpPr>
          <p:cNvPr id="31747" name="Text Box 4"/>
          <p:cNvSpPr txBox="1">
            <a:spLocks noChangeArrowheads="1"/>
          </p:cNvSpPr>
          <p:nvPr/>
        </p:nvSpPr>
        <p:spPr bwMode="auto">
          <a:xfrm>
            <a:off x="755650" y="2133600"/>
            <a:ext cx="7488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solidFill>
                  <a:srgbClr val="FF1389"/>
                </a:solidFill>
              </a:rPr>
              <a:t>Statement:</a:t>
            </a:r>
            <a:r>
              <a:rPr lang="en-US"/>
              <a:t> </a:t>
            </a:r>
            <a:r>
              <a:rPr lang="en-IN"/>
              <a:t>FSK modulation and demodulation over an AWGN channel</a:t>
            </a:r>
          </a:p>
        </p:txBody>
      </p:sp>
      <p:sp>
        <p:nvSpPr>
          <p:cNvPr id="31748" name="Text Box 8"/>
          <p:cNvSpPr txBox="1">
            <a:spLocks noChangeArrowheads="1"/>
          </p:cNvSpPr>
          <p:nvPr/>
        </p:nvSpPr>
        <p:spPr bwMode="auto">
          <a:xfrm>
            <a:off x="900113" y="2708275"/>
            <a:ext cx="74168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M = 2; k = log2(M);</a:t>
            </a:r>
          </a:p>
          <a:p>
            <a:pPr eaLnBrk="1" hangingPunct="1"/>
            <a:r>
              <a:rPr lang="en-IN"/>
              <a:t>EbNo = 5;</a:t>
            </a:r>
          </a:p>
          <a:p>
            <a:pPr eaLnBrk="1" hangingPunct="1"/>
            <a:r>
              <a:rPr lang="en-IN"/>
              <a:t>Fs = 16; nsamp = 17; freqsep = 8;</a:t>
            </a:r>
          </a:p>
          <a:p>
            <a:pPr eaLnBrk="1" hangingPunct="1"/>
            <a:r>
              <a:rPr lang="en-IN"/>
              <a:t>msg = randint(5000,1,M);                                           % Random signal</a:t>
            </a:r>
          </a:p>
          <a:p>
            <a:pPr eaLnBrk="1" hangingPunct="1"/>
            <a:r>
              <a:rPr lang="en-IN"/>
              <a:t>txsig = fskmod(msg,M,freqsep,nsamp,Fs);                % Modulate.</a:t>
            </a:r>
          </a:p>
          <a:p>
            <a:pPr eaLnBrk="1" hangingPunct="1"/>
            <a:r>
              <a:rPr lang="en-IN"/>
              <a:t>msg_rx  = awgn(txsig,EbNo+10*log10(k)-10*log10(nsamp),...</a:t>
            </a:r>
          </a:p>
          <a:p>
            <a:pPr eaLnBrk="1" hangingPunct="1"/>
            <a:r>
              <a:rPr lang="en-IN"/>
              <a:t>    'measured',[],'dB'); 			            % AWGN channel</a:t>
            </a:r>
          </a:p>
          <a:p>
            <a:pPr eaLnBrk="1" hangingPunct="1"/>
            <a:r>
              <a:rPr lang="en-IN"/>
              <a:t>msg_rrx = fskdemod(msg_rx,M,freqsep,nsamp,Fs);  % Demodulate</a:t>
            </a:r>
          </a:p>
          <a:p>
            <a:pPr eaLnBrk="1" hangingPunct="1"/>
            <a:r>
              <a:rPr lang="en-IN"/>
              <a:t>[num,BER] = biterr(msg,msg_rrx)                               % Bit error rate</a:t>
            </a:r>
          </a:p>
          <a:p>
            <a:pPr eaLnBrk="1" hangingPunct="1"/>
            <a:r>
              <a:rPr lang="en-IN"/>
              <a:t>BER_theory = berawgn(EbNo,'fsk',M,'noncoherent') % Theoretical BER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Results</a:t>
            </a:r>
            <a:endParaRPr lang="en-IN" smtClean="0"/>
          </a:p>
        </p:txBody>
      </p:sp>
      <p:graphicFrame>
        <p:nvGraphicFramePr>
          <p:cNvPr id="32771" name="Object 5"/>
          <p:cNvGraphicFramePr>
            <a:graphicFrameLocks noChangeAspect="1"/>
          </p:cNvGraphicFramePr>
          <p:nvPr>
            <p:ph idx="1"/>
          </p:nvPr>
        </p:nvGraphicFramePr>
        <p:xfrm>
          <a:off x="1619250" y="1628775"/>
          <a:ext cx="6265863" cy="4949825"/>
        </p:xfrm>
        <a:graphic>
          <a:graphicData uri="http://schemas.openxmlformats.org/presentationml/2006/ole">
            <mc:AlternateContent xmlns:mc="http://schemas.openxmlformats.org/markup-compatibility/2006">
              <mc:Choice xmlns:v="urn:schemas-microsoft-com:vml" Requires="v">
                <p:oleObj spid="_x0000_s32774" name="Bitmap Image" r:id="rId3" imgW="5144218" imgH="4590476" progId="Paint.Picture">
                  <p:embed/>
                </p:oleObj>
              </mc:Choice>
              <mc:Fallback>
                <p:oleObj name="Bitmap Image" r:id="rId3" imgW="5144218" imgH="4590476"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628775"/>
                        <a:ext cx="6265863"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Digital Communication</a:t>
            </a:r>
            <a:endParaRPr lang="en-IN" smtClean="0"/>
          </a:p>
        </p:txBody>
      </p:sp>
      <p:graphicFrame>
        <p:nvGraphicFramePr>
          <p:cNvPr id="33795" name="Object 3"/>
          <p:cNvGraphicFramePr>
            <a:graphicFrameLocks noChangeAspect="1"/>
          </p:cNvGraphicFramePr>
          <p:nvPr>
            <p:ph idx="1"/>
          </p:nvPr>
        </p:nvGraphicFramePr>
        <p:xfrm>
          <a:off x="2051050" y="2708275"/>
          <a:ext cx="5751513" cy="2465388"/>
        </p:xfrm>
        <a:graphic>
          <a:graphicData uri="http://schemas.openxmlformats.org/presentationml/2006/ole">
            <mc:AlternateContent xmlns:mc="http://schemas.openxmlformats.org/markup-compatibility/2006">
              <mc:Choice xmlns:v="urn:schemas-microsoft-com:vml" Requires="v">
                <p:oleObj spid="_x0000_s33799" name="Visio" r:id="rId3" imgW="3997735" imgH="1713149" progId="Visio.Drawing.11">
                  <p:embed/>
                </p:oleObj>
              </mc:Choice>
              <mc:Fallback>
                <p:oleObj name="Visio" r:id="rId3" imgW="3997735" imgH="1713149"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708275"/>
                        <a:ext cx="5751513"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Rectangle 4"/>
          <p:cNvSpPr>
            <a:spLocks noChangeArrowheads="1"/>
          </p:cNvSpPr>
          <p:nvPr/>
        </p:nvSpPr>
        <p:spPr bwMode="auto">
          <a:xfrm>
            <a:off x="5364163" y="2492375"/>
            <a:ext cx="1223962" cy="2808288"/>
          </a:xfrm>
          <a:prstGeom prst="rect">
            <a:avLst/>
          </a:prstGeom>
          <a:solidFill>
            <a:schemeClr val="accent1">
              <a:alpha val="0"/>
            </a:schemeClr>
          </a:solidFill>
          <a:ln w="28575">
            <a:solidFill>
              <a:srgbClr val="FF13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additive="base">
                                        <p:cTn id="7" dur="500" fill="hold"/>
                                        <p:tgtEl>
                                          <p:spTgt spid="62468"/>
                                        </p:tgtEl>
                                        <p:attrNameLst>
                                          <p:attrName>ppt_x</p:attrName>
                                        </p:attrNameLst>
                                      </p:cBhvr>
                                      <p:tavLst>
                                        <p:tav tm="0">
                                          <p:val>
                                            <p:strVal val="0-#ppt_w/2"/>
                                          </p:val>
                                        </p:tav>
                                        <p:tav tm="100000">
                                          <p:val>
                                            <p:strVal val="#ppt_x"/>
                                          </p:val>
                                        </p:tav>
                                      </p:tavLst>
                                    </p:anim>
                                    <p:anim calcmode="lin" valueType="num">
                                      <p:cBhvr additive="base">
                                        <p:cTn id="8" dur="500" fill="hold"/>
                                        <p:tgtEl>
                                          <p:spTgt spid="624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500"/>
                                        <p:tgtEl>
                                          <p:spTgt spid="62468"/>
                                        </p:tgtEl>
                                        <p:attrNameLst>
                                          <p:attrName>ppt_x</p:attrName>
                                        </p:attrNameLst>
                                      </p:cBhvr>
                                      <p:tavLst>
                                        <p:tav tm="0">
                                          <p:val>
                                            <p:strVal val="ppt_x"/>
                                          </p:val>
                                        </p:tav>
                                        <p:tav tm="100000">
                                          <p:val>
                                            <p:strVal val="1+ppt_w/2"/>
                                          </p:val>
                                        </p:tav>
                                      </p:tavLst>
                                    </p:anim>
                                    <p:anim calcmode="lin" valueType="num">
                                      <p:cBhvr additive="base">
                                        <p:cTn id="13" dur="500"/>
                                        <p:tgtEl>
                                          <p:spTgt spid="62468"/>
                                        </p:tgtEl>
                                        <p:attrNameLst>
                                          <p:attrName>ppt_y</p:attrName>
                                        </p:attrNameLst>
                                      </p:cBhvr>
                                      <p:tavLst>
                                        <p:tav tm="0">
                                          <p:val>
                                            <p:strVal val="ppt_y"/>
                                          </p:val>
                                        </p:tav>
                                        <p:tav tm="100000">
                                          <p:val>
                                            <p:strVal val="ppt_y"/>
                                          </p:val>
                                        </p:tav>
                                      </p:tavLst>
                                    </p:anim>
                                    <p:set>
                                      <p:cBhvr>
                                        <p:cTn id="14" dur="1" fill="hold">
                                          <p:stCondLst>
                                            <p:cond delay="499"/>
                                          </p:stCondLst>
                                        </p:cTn>
                                        <p:tgtEl>
                                          <p:spTgt spid="62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6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16013" y="549275"/>
            <a:ext cx="7200900" cy="857250"/>
          </a:xfrm>
        </p:spPr>
        <p:txBody>
          <a:bodyPr/>
          <a:lstStyle/>
          <a:p>
            <a:pPr eaLnBrk="1" hangingPunct="1"/>
            <a:r>
              <a:rPr lang="en-US" sz="3600" smtClean="0"/>
              <a:t>Why MATLAB for communication systems design ?</a:t>
            </a:r>
          </a:p>
        </p:txBody>
      </p:sp>
      <p:sp>
        <p:nvSpPr>
          <p:cNvPr id="3" name="Content Placeholder 2"/>
          <p:cNvSpPr>
            <a:spLocks noGrp="1"/>
          </p:cNvSpPr>
          <p:nvPr>
            <p:ph idx="1"/>
          </p:nvPr>
        </p:nvSpPr>
        <p:spPr>
          <a:xfrm>
            <a:off x="467544" y="2819400"/>
            <a:ext cx="8254181" cy="3394075"/>
          </a:xfrm>
        </p:spPr>
        <p:txBody>
          <a:bodyPr>
            <a:normAutofit fontScale="92500" lnSpcReduction="10000"/>
          </a:bodyPr>
          <a:lstStyle/>
          <a:p>
            <a:pPr algn="just" eaLnBrk="1" hangingPunct="1">
              <a:defRPr/>
            </a:pPr>
            <a:r>
              <a:rPr lang="en-US" dirty="0" smtClean="0"/>
              <a:t>Communications systems can be easily modeled through MATLAB and Simulink</a:t>
            </a:r>
          </a:p>
          <a:p>
            <a:pPr algn="just" eaLnBrk="1" hangingPunct="1">
              <a:defRPr/>
            </a:pPr>
            <a:r>
              <a:rPr lang="en-US" dirty="0" smtClean="0"/>
              <a:t>MATLAB has a large library to facilitate signal processing, including powerful tools to visualize signals </a:t>
            </a:r>
          </a:p>
          <a:p>
            <a:pPr algn="just" eaLnBrk="1" hangingPunct="1">
              <a:defRPr/>
            </a:pPr>
            <a:r>
              <a:rPr lang="en-US" dirty="0" smtClean="0"/>
              <a:t>MATLAB is easy to learn and great for pedagogical purpose</a:t>
            </a:r>
            <a:endParaRPr lang="en-US" dirty="0"/>
          </a:p>
          <a:p>
            <a:pPr algn="just" eaLnBrk="1" hangingPunct="1">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Pulse shaping</a:t>
            </a:r>
            <a:endParaRPr lang="en-IN" smtClean="0"/>
          </a:p>
        </p:txBody>
      </p:sp>
      <p:sp>
        <p:nvSpPr>
          <p:cNvPr id="34819" name="Rectangle 3"/>
          <p:cNvSpPr>
            <a:spLocks noGrp="1" noChangeArrowheads="1"/>
          </p:cNvSpPr>
          <p:nvPr>
            <p:ph type="body" idx="1"/>
          </p:nvPr>
        </p:nvSpPr>
        <p:spPr/>
        <p:txBody>
          <a:bodyPr/>
          <a:lstStyle/>
          <a:p>
            <a:pPr eaLnBrk="1" hangingPunct="1">
              <a:buFont typeface="Wingdings" panose="05000000000000000000" pitchFamily="2" charset="2"/>
              <a:buNone/>
            </a:pPr>
            <a:r>
              <a:rPr lang="en-US" sz="2800" smtClean="0">
                <a:solidFill>
                  <a:srgbClr val="FF1389"/>
                </a:solidFill>
              </a:rPr>
              <a:t>rectpulse</a:t>
            </a:r>
            <a:r>
              <a:rPr lang="en-US" sz="2800" smtClean="0"/>
              <a:t>     </a:t>
            </a:r>
            <a:r>
              <a:rPr lang="en-IN" sz="2800" smtClean="0"/>
              <a:t>   Rectangular pulse shaping</a:t>
            </a:r>
          </a:p>
          <a:p>
            <a:pPr eaLnBrk="1" hangingPunct="1">
              <a:buFont typeface="Wingdings" panose="05000000000000000000" pitchFamily="2" charset="2"/>
              <a:buNone/>
            </a:pPr>
            <a:endParaRPr lang="en-IN" sz="2800" smtClean="0"/>
          </a:p>
          <a:p>
            <a:pPr eaLnBrk="1" hangingPunct="1">
              <a:buFont typeface="Wingdings" panose="05000000000000000000" pitchFamily="2" charset="2"/>
              <a:buNone/>
            </a:pPr>
            <a:r>
              <a:rPr lang="en-IN" sz="2800" smtClean="0">
                <a:solidFill>
                  <a:srgbClr val="FF1389"/>
                </a:solidFill>
              </a:rPr>
              <a:t>rcosflt</a:t>
            </a:r>
            <a:r>
              <a:rPr lang="en-IN" sz="2800" smtClean="0"/>
              <a:t>             Filter input signal using raised 			    cosine filter</a:t>
            </a:r>
          </a:p>
          <a:p>
            <a:pPr eaLnBrk="1" hangingPunct="1">
              <a:buFont typeface="Wingdings" panose="05000000000000000000" pitchFamily="2" charset="2"/>
              <a:buNone/>
            </a:pPr>
            <a:endParaRPr lang="en-IN" sz="2800" smtClean="0"/>
          </a:p>
          <a:p>
            <a:pPr eaLnBrk="1" hangingPunct="1">
              <a:buFont typeface="Wingdings" panose="05000000000000000000" pitchFamily="2" charset="2"/>
              <a:buNone/>
            </a:pPr>
            <a:r>
              <a:rPr lang="en-IN" sz="2800" smtClean="0">
                <a:solidFill>
                  <a:srgbClr val="FF1389"/>
                </a:solidFill>
              </a:rPr>
              <a:t>rcosine</a:t>
            </a:r>
            <a:r>
              <a:rPr lang="en-IN" sz="2800" smtClean="0"/>
              <a:t>	    Design raised cosine filter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smtClean="0">
                <a:solidFill>
                  <a:srgbClr val="FF1389"/>
                </a:solidFill>
              </a:rPr>
              <a:t>rectpulse</a:t>
            </a:r>
            <a:r>
              <a:rPr lang="en-US" sz="3600" smtClean="0"/>
              <a:t>     </a:t>
            </a:r>
            <a:r>
              <a:rPr lang="en-IN" sz="3600" smtClean="0"/>
              <a:t>   </a:t>
            </a:r>
            <a:br>
              <a:rPr lang="en-IN" sz="3600" smtClean="0"/>
            </a:br>
            <a:r>
              <a:rPr lang="en-IN" sz="3600" smtClean="0"/>
              <a:t>Rectangular pulse shaping</a:t>
            </a:r>
          </a:p>
        </p:txBody>
      </p:sp>
      <p:sp>
        <p:nvSpPr>
          <p:cNvPr id="35843" name="Text Box 4"/>
          <p:cNvSpPr txBox="1">
            <a:spLocks noChangeArrowheads="1"/>
          </p:cNvSpPr>
          <p:nvPr/>
        </p:nvSpPr>
        <p:spPr bwMode="auto">
          <a:xfrm>
            <a:off x="900113" y="2060575"/>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35844" name="Text Box 5"/>
          <p:cNvSpPr txBox="1">
            <a:spLocks noChangeArrowheads="1"/>
          </p:cNvSpPr>
          <p:nvPr/>
        </p:nvSpPr>
        <p:spPr bwMode="auto">
          <a:xfrm>
            <a:off x="971550" y="2636838"/>
            <a:ext cx="748823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y = rectpulse(x,nsamp)</a:t>
            </a:r>
          </a:p>
          <a:p>
            <a:pPr eaLnBrk="1" hangingPunct="1">
              <a:spcBef>
                <a:spcPct val="50000"/>
              </a:spcBef>
            </a:pPr>
            <a:r>
              <a:rPr lang="en-US"/>
              <a:t>% A</a:t>
            </a:r>
            <a:r>
              <a:rPr lang="en-IN"/>
              <a:t>pplies rectangular pulse shaping to x to produce an output signal having nsamp samples per symbol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Digital Communication</a:t>
            </a:r>
            <a:endParaRPr lang="en-IN" smtClean="0"/>
          </a:p>
        </p:txBody>
      </p:sp>
      <p:graphicFrame>
        <p:nvGraphicFramePr>
          <p:cNvPr id="36867" name="Object 3"/>
          <p:cNvGraphicFramePr>
            <a:graphicFrameLocks noChangeAspect="1"/>
          </p:cNvGraphicFramePr>
          <p:nvPr>
            <p:ph idx="1"/>
          </p:nvPr>
        </p:nvGraphicFramePr>
        <p:xfrm>
          <a:off x="2051050" y="2708275"/>
          <a:ext cx="5751513" cy="2465388"/>
        </p:xfrm>
        <a:graphic>
          <a:graphicData uri="http://schemas.openxmlformats.org/presentationml/2006/ole">
            <mc:AlternateContent xmlns:mc="http://schemas.openxmlformats.org/markup-compatibility/2006">
              <mc:Choice xmlns:v="urn:schemas-microsoft-com:vml" Requires="v">
                <p:oleObj spid="_x0000_s36871" name="Visio" r:id="rId3" imgW="3997735" imgH="1713149" progId="Visio.Drawing.11">
                  <p:embed/>
                </p:oleObj>
              </mc:Choice>
              <mc:Fallback>
                <p:oleObj name="Visio" r:id="rId3" imgW="3997735" imgH="1713149"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708275"/>
                        <a:ext cx="5751513"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6" name="Rectangle 4"/>
          <p:cNvSpPr>
            <a:spLocks noChangeArrowheads="1"/>
          </p:cNvSpPr>
          <p:nvPr/>
        </p:nvSpPr>
        <p:spPr bwMode="auto">
          <a:xfrm>
            <a:off x="6659563" y="3357563"/>
            <a:ext cx="1223962" cy="1079500"/>
          </a:xfrm>
          <a:prstGeom prst="rect">
            <a:avLst/>
          </a:prstGeom>
          <a:solidFill>
            <a:schemeClr val="accent1">
              <a:alpha val="0"/>
            </a:schemeClr>
          </a:solidFill>
          <a:ln w="28575">
            <a:solidFill>
              <a:srgbClr val="FF13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additive="base">
                                        <p:cTn id="7" dur="500" fill="hold"/>
                                        <p:tgtEl>
                                          <p:spTgt spid="69636"/>
                                        </p:tgtEl>
                                        <p:attrNameLst>
                                          <p:attrName>ppt_x</p:attrName>
                                        </p:attrNameLst>
                                      </p:cBhvr>
                                      <p:tavLst>
                                        <p:tav tm="0">
                                          <p:val>
                                            <p:strVal val="0-#ppt_w/2"/>
                                          </p:val>
                                        </p:tav>
                                        <p:tav tm="100000">
                                          <p:val>
                                            <p:strVal val="#ppt_x"/>
                                          </p:val>
                                        </p:tav>
                                      </p:tavLst>
                                    </p:anim>
                                    <p:anim calcmode="lin" valueType="num">
                                      <p:cBhvr additive="base">
                                        <p:cTn id="8"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500"/>
                                        <p:tgtEl>
                                          <p:spTgt spid="69636"/>
                                        </p:tgtEl>
                                        <p:attrNameLst>
                                          <p:attrName>ppt_x</p:attrName>
                                        </p:attrNameLst>
                                      </p:cBhvr>
                                      <p:tavLst>
                                        <p:tav tm="0">
                                          <p:val>
                                            <p:strVal val="ppt_x"/>
                                          </p:val>
                                        </p:tav>
                                        <p:tav tm="100000">
                                          <p:val>
                                            <p:strVal val="1+ppt_w/2"/>
                                          </p:val>
                                        </p:tav>
                                      </p:tavLst>
                                    </p:anim>
                                    <p:anim calcmode="lin" valueType="num">
                                      <p:cBhvr additive="base">
                                        <p:cTn id="13" dur="500"/>
                                        <p:tgtEl>
                                          <p:spTgt spid="69636"/>
                                        </p:tgtEl>
                                        <p:attrNameLst>
                                          <p:attrName>ppt_y</p:attrName>
                                        </p:attrNameLst>
                                      </p:cBhvr>
                                      <p:tavLst>
                                        <p:tav tm="0">
                                          <p:val>
                                            <p:strVal val="ppt_y"/>
                                          </p:val>
                                        </p:tav>
                                        <p:tav tm="100000">
                                          <p:val>
                                            <p:strVal val="ppt_y"/>
                                          </p:val>
                                        </p:tav>
                                      </p:tavLst>
                                    </p:anim>
                                    <p:set>
                                      <p:cBhvr>
                                        <p:cTn id="14" dur="1" fill="hold">
                                          <p:stCondLst>
                                            <p:cond delay="499"/>
                                          </p:stCondLst>
                                        </p:cTn>
                                        <p:tgtEl>
                                          <p:spTgt spid="696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Channels</a:t>
            </a:r>
            <a:endParaRPr lang="en-IN" smtClean="0"/>
          </a:p>
        </p:txBody>
      </p:sp>
      <p:sp>
        <p:nvSpPr>
          <p:cNvPr id="37891" name="Rectangle 3"/>
          <p:cNvSpPr>
            <a:spLocks noGrp="1" noChangeArrowheads="1"/>
          </p:cNvSpPr>
          <p:nvPr>
            <p:ph type="body" idx="1"/>
          </p:nvPr>
        </p:nvSpPr>
        <p:spPr>
          <a:xfrm>
            <a:off x="971550" y="1989138"/>
            <a:ext cx="7661275" cy="4616450"/>
          </a:xfrm>
        </p:spPr>
        <p:txBody>
          <a:bodyPr/>
          <a:lstStyle/>
          <a:p>
            <a:pPr eaLnBrk="1" hangingPunct="1">
              <a:lnSpc>
                <a:spcPct val="80000"/>
              </a:lnSpc>
              <a:buFont typeface="Wingdings" panose="05000000000000000000" pitchFamily="2" charset="2"/>
              <a:buNone/>
            </a:pPr>
            <a:r>
              <a:rPr lang="en-IN" sz="1800" smtClean="0">
                <a:solidFill>
                  <a:srgbClr val="31CC00"/>
                </a:solidFill>
              </a:rPr>
              <a:t>awgn</a:t>
            </a:r>
            <a:r>
              <a:rPr lang="en-IN" sz="1800" smtClean="0"/>
              <a:t>		             Add white Gaussian noise to signal </a:t>
            </a:r>
          </a:p>
          <a:p>
            <a:pPr eaLnBrk="1" hangingPunct="1">
              <a:lnSpc>
                <a:spcPct val="80000"/>
              </a:lnSpc>
              <a:buFont typeface="Wingdings" panose="05000000000000000000" pitchFamily="2" charset="2"/>
              <a:buNone/>
            </a:pPr>
            <a:r>
              <a:rPr lang="en-IN" sz="1800" smtClean="0">
                <a:solidFill>
                  <a:srgbClr val="31CC00"/>
                </a:solidFill>
              </a:rPr>
              <a:t>rayleighchan</a:t>
            </a:r>
            <a:r>
              <a:rPr lang="en-IN" sz="1800" smtClean="0"/>
              <a:t>	             Construct Rayleigh fading channel object</a:t>
            </a:r>
          </a:p>
          <a:p>
            <a:pPr eaLnBrk="1" hangingPunct="1">
              <a:lnSpc>
                <a:spcPct val="80000"/>
              </a:lnSpc>
              <a:buFont typeface="Wingdings" panose="05000000000000000000" pitchFamily="2" charset="2"/>
              <a:buNone/>
            </a:pPr>
            <a:r>
              <a:rPr lang="en-IN" sz="1800" smtClean="0">
                <a:solidFill>
                  <a:srgbClr val="31CC00"/>
                </a:solidFill>
              </a:rPr>
              <a:t>ricianchan</a:t>
            </a:r>
            <a:r>
              <a:rPr lang="en-IN" sz="1800" smtClean="0"/>
              <a:t>	             Construct Rician fading channel object</a:t>
            </a:r>
          </a:p>
          <a:p>
            <a:pPr eaLnBrk="1" hangingPunct="1">
              <a:lnSpc>
                <a:spcPct val="80000"/>
              </a:lnSpc>
              <a:buFont typeface="Wingdings" panose="05000000000000000000" pitchFamily="2" charset="2"/>
              <a:buNone/>
            </a:pPr>
            <a:r>
              <a:rPr lang="en-IN" sz="1800" smtClean="0">
                <a:solidFill>
                  <a:srgbClr val="31CC00"/>
                </a:solidFill>
              </a:rPr>
              <a:t>bsc	</a:t>
            </a:r>
            <a:r>
              <a:rPr lang="en-IN" sz="1800" smtClean="0"/>
              <a:t>		             Model binary symmetric channel</a:t>
            </a:r>
          </a:p>
          <a:p>
            <a:pPr eaLnBrk="1" hangingPunct="1">
              <a:lnSpc>
                <a:spcPct val="80000"/>
              </a:lnSpc>
              <a:buFont typeface="Wingdings" panose="05000000000000000000" pitchFamily="2" charset="2"/>
              <a:buNone/>
            </a:pPr>
            <a:endParaRPr lang="en-IN" sz="1800" smtClean="0"/>
          </a:p>
          <a:p>
            <a:pPr eaLnBrk="1" hangingPunct="1">
              <a:lnSpc>
                <a:spcPct val="80000"/>
              </a:lnSpc>
              <a:buFont typeface="Wingdings" panose="05000000000000000000" pitchFamily="2" charset="2"/>
              <a:buNone/>
            </a:pPr>
            <a:r>
              <a:rPr lang="en-IN" sz="1800" smtClean="0">
                <a:solidFill>
                  <a:srgbClr val="FF1389"/>
                </a:solidFill>
              </a:rPr>
              <a:t>doppler		             Package of Doppler classes</a:t>
            </a:r>
          </a:p>
          <a:p>
            <a:pPr eaLnBrk="1" hangingPunct="1">
              <a:lnSpc>
                <a:spcPct val="80000"/>
              </a:lnSpc>
              <a:buFont typeface="Wingdings" panose="05000000000000000000" pitchFamily="2" charset="2"/>
              <a:buNone/>
            </a:pPr>
            <a:r>
              <a:rPr lang="en-IN" sz="1800" smtClean="0">
                <a:solidFill>
                  <a:srgbClr val="31CC00"/>
                </a:solidFill>
              </a:rPr>
              <a:t>doppler.ajakes	</a:t>
            </a:r>
            <a:r>
              <a:rPr lang="en-IN" sz="1800" smtClean="0"/>
              <a:t>             Construct asymmetrical Doppler spectrum 			             object</a:t>
            </a:r>
          </a:p>
          <a:p>
            <a:pPr eaLnBrk="1" hangingPunct="1">
              <a:lnSpc>
                <a:spcPct val="80000"/>
              </a:lnSpc>
              <a:buFont typeface="Wingdings" panose="05000000000000000000" pitchFamily="2" charset="2"/>
              <a:buNone/>
            </a:pPr>
            <a:r>
              <a:rPr lang="en-IN" sz="1800" smtClean="0">
                <a:solidFill>
                  <a:srgbClr val="31CC00"/>
                </a:solidFill>
              </a:rPr>
              <a:t>doppler.bigaussian</a:t>
            </a:r>
            <a:r>
              <a:rPr lang="en-IN" sz="1800" smtClean="0"/>
              <a:t>            Construct bi-Gaussian Doppler spectrum 			              object</a:t>
            </a:r>
          </a:p>
          <a:p>
            <a:pPr eaLnBrk="1" hangingPunct="1">
              <a:lnSpc>
                <a:spcPct val="80000"/>
              </a:lnSpc>
              <a:buFont typeface="Wingdings" panose="05000000000000000000" pitchFamily="2" charset="2"/>
              <a:buNone/>
            </a:pPr>
            <a:r>
              <a:rPr lang="en-IN" sz="1800" smtClean="0">
                <a:solidFill>
                  <a:srgbClr val="31CC00"/>
                </a:solidFill>
              </a:rPr>
              <a:t>doppler.flat</a:t>
            </a:r>
            <a:r>
              <a:rPr lang="en-IN" sz="1800" smtClean="0"/>
              <a:t>	              Construct flat Doppler spectrum object</a:t>
            </a:r>
          </a:p>
          <a:p>
            <a:pPr eaLnBrk="1" hangingPunct="1">
              <a:lnSpc>
                <a:spcPct val="80000"/>
              </a:lnSpc>
              <a:buFont typeface="Wingdings" panose="05000000000000000000" pitchFamily="2" charset="2"/>
              <a:buNone/>
            </a:pPr>
            <a:r>
              <a:rPr lang="en-US" sz="1800" smtClean="0"/>
              <a:t>					</a:t>
            </a:r>
          </a:p>
          <a:p>
            <a:pPr eaLnBrk="1" hangingPunct="1">
              <a:lnSpc>
                <a:spcPct val="80000"/>
              </a:lnSpc>
              <a:buFont typeface="Wingdings" panose="05000000000000000000" pitchFamily="2" charset="2"/>
              <a:buNone/>
            </a:pPr>
            <a:r>
              <a:rPr lang="en-US" sz="1800" smtClean="0"/>
              <a:t>				And many More……………………….</a:t>
            </a:r>
            <a:endParaRPr lang="en-IN" sz="1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Digital Communication</a:t>
            </a:r>
            <a:endParaRPr lang="en-IN" smtClean="0"/>
          </a:p>
        </p:txBody>
      </p:sp>
      <p:graphicFrame>
        <p:nvGraphicFramePr>
          <p:cNvPr id="38915" name="Object 3"/>
          <p:cNvGraphicFramePr>
            <a:graphicFrameLocks noChangeAspect="1"/>
          </p:cNvGraphicFramePr>
          <p:nvPr>
            <p:ph idx="1"/>
          </p:nvPr>
        </p:nvGraphicFramePr>
        <p:xfrm>
          <a:off x="2051050" y="2708275"/>
          <a:ext cx="5751513" cy="2465388"/>
        </p:xfrm>
        <a:graphic>
          <a:graphicData uri="http://schemas.openxmlformats.org/presentationml/2006/ole">
            <mc:AlternateContent xmlns:mc="http://schemas.openxmlformats.org/markup-compatibility/2006">
              <mc:Choice xmlns:v="urn:schemas-microsoft-com:vml" Requires="v">
                <p:oleObj spid="_x0000_s38925" name="Visio" r:id="rId3" imgW="3997735" imgH="1713149" progId="Visio.Drawing.11">
                  <p:embed/>
                </p:oleObj>
              </mc:Choice>
              <mc:Fallback>
                <p:oleObj name="Visio" r:id="rId3" imgW="3997735" imgH="1713149"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708275"/>
                        <a:ext cx="5751513"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0" name="Rectangle 4"/>
          <p:cNvSpPr>
            <a:spLocks noChangeArrowheads="1"/>
          </p:cNvSpPr>
          <p:nvPr/>
        </p:nvSpPr>
        <p:spPr bwMode="auto">
          <a:xfrm>
            <a:off x="1979613" y="4221163"/>
            <a:ext cx="1223962" cy="1079500"/>
          </a:xfrm>
          <a:prstGeom prst="rect">
            <a:avLst/>
          </a:prstGeom>
          <a:solidFill>
            <a:schemeClr val="accent1">
              <a:alpha val="0"/>
            </a:schemeClr>
          </a:solidFill>
          <a:ln w="28575">
            <a:solidFill>
              <a:srgbClr val="FF13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0665" name="Line 9"/>
          <p:cNvSpPr>
            <a:spLocks noChangeShapeType="1"/>
          </p:cNvSpPr>
          <p:nvPr/>
        </p:nvSpPr>
        <p:spPr bwMode="auto">
          <a:xfrm flipH="1" flipV="1">
            <a:off x="1331913" y="4508500"/>
            <a:ext cx="719137" cy="142875"/>
          </a:xfrm>
          <a:prstGeom prst="line">
            <a:avLst/>
          </a:prstGeom>
          <a:noFill/>
          <a:ln w="28575">
            <a:solidFill>
              <a:srgbClr val="FF138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6" name="Text Box 10"/>
          <p:cNvSpPr txBox="1">
            <a:spLocks noChangeArrowheads="1"/>
          </p:cNvSpPr>
          <p:nvPr/>
        </p:nvSpPr>
        <p:spPr bwMode="auto">
          <a:xfrm>
            <a:off x="250825" y="4005263"/>
            <a:ext cx="1728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Bit Error Rate</a:t>
            </a:r>
            <a:endParaRPr lang="en-IN"/>
          </a:p>
        </p:txBody>
      </p:sp>
      <p:sp>
        <p:nvSpPr>
          <p:cNvPr id="70668" name="Line 12"/>
          <p:cNvSpPr>
            <a:spLocks noChangeShapeType="1"/>
          </p:cNvSpPr>
          <p:nvPr/>
        </p:nvSpPr>
        <p:spPr bwMode="auto">
          <a:xfrm flipH="1">
            <a:off x="1403350" y="4797425"/>
            <a:ext cx="647700" cy="0"/>
          </a:xfrm>
          <a:prstGeom prst="line">
            <a:avLst/>
          </a:prstGeom>
          <a:noFill/>
          <a:ln w="28575">
            <a:solidFill>
              <a:srgbClr val="FF138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9" name="Text Box 13"/>
          <p:cNvSpPr txBox="1">
            <a:spLocks noChangeArrowheads="1"/>
          </p:cNvSpPr>
          <p:nvPr/>
        </p:nvSpPr>
        <p:spPr bwMode="auto">
          <a:xfrm>
            <a:off x="0" y="4652963"/>
            <a:ext cx="1728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Scatter Plot</a:t>
            </a:r>
            <a:endParaRPr lang="en-IN"/>
          </a:p>
        </p:txBody>
      </p:sp>
      <p:sp>
        <p:nvSpPr>
          <p:cNvPr id="70672" name="Line 16"/>
          <p:cNvSpPr>
            <a:spLocks noChangeShapeType="1"/>
          </p:cNvSpPr>
          <p:nvPr/>
        </p:nvSpPr>
        <p:spPr bwMode="auto">
          <a:xfrm flipH="1">
            <a:off x="1547813" y="5013325"/>
            <a:ext cx="503237" cy="215900"/>
          </a:xfrm>
          <a:prstGeom prst="line">
            <a:avLst/>
          </a:prstGeom>
          <a:noFill/>
          <a:ln w="28575">
            <a:solidFill>
              <a:srgbClr val="FF138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 name="Text Box 17"/>
          <p:cNvSpPr txBox="1">
            <a:spLocks noChangeArrowheads="1"/>
          </p:cNvSpPr>
          <p:nvPr/>
        </p:nvSpPr>
        <p:spPr bwMode="auto">
          <a:xfrm>
            <a:off x="250825" y="53006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Eye Diagram</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0-#ppt_w/2"/>
                                          </p:val>
                                        </p:tav>
                                        <p:tav tm="100000">
                                          <p:val>
                                            <p:strVal val="#ppt_x"/>
                                          </p:val>
                                        </p:tav>
                                      </p:tavLst>
                                    </p:anim>
                                    <p:anim calcmode="lin" valueType="num">
                                      <p:cBhvr additive="base">
                                        <p:cTn id="8" dur="500" fill="hold"/>
                                        <p:tgtEl>
                                          <p:spTgt spid="706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500"/>
                                        <p:tgtEl>
                                          <p:spTgt spid="70660"/>
                                        </p:tgtEl>
                                        <p:attrNameLst>
                                          <p:attrName>ppt_x</p:attrName>
                                        </p:attrNameLst>
                                      </p:cBhvr>
                                      <p:tavLst>
                                        <p:tav tm="0">
                                          <p:val>
                                            <p:strVal val="ppt_x"/>
                                          </p:val>
                                        </p:tav>
                                        <p:tav tm="100000">
                                          <p:val>
                                            <p:strVal val="1+ppt_w/2"/>
                                          </p:val>
                                        </p:tav>
                                      </p:tavLst>
                                    </p:anim>
                                    <p:anim calcmode="lin" valueType="num">
                                      <p:cBhvr additive="base">
                                        <p:cTn id="13" dur="500"/>
                                        <p:tgtEl>
                                          <p:spTgt spid="70660"/>
                                        </p:tgtEl>
                                        <p:attrNameLst>
                                          <p:attrName>ppt_y</p:attrName>
                                        </p:attrNameLst>
                                      </p:cBhvr>
                                      <p:tavLst>
                                        <p:tav tm="0">
                                          <p:val>
                                            <p:strVal val="ppt_y"/>
                                          </p:val>
                                        </p:tav>
                                        <p:tav tm="100000">
                                          <p:val>
                                            <p:strVal val="ppt_y"/>
                                          </p:val>
                                        </p:tav>
                                      </p:tavLst>
                                    </p:anim>
                                    <p:set>
                                      <p:cBhvr>
                                        <p:cTn id="14" dur="1" fill="hold">
                                          <p:stCondLst>
                                            <p:cond delay="499"/>
                                          </p:stCondLst>
                                        </p:cTn>
                                        <p:tgtEl>
                                          <p:spTgt spid="7066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0666"/>
                                        </p:tgtEl>
                                        <p:attrNameLst>
                                          <p:attrName>style.visibility</p:attrName>
                                        </p:attrNameLst>
                                      </p:cBhvr>
                                      <p:to>
                                        <p:strVal val="visible"/>
                                      </p:to>
                                    </p:set>
                                    <p:animEffect transition="in" filter="checkerboard(across)">
                                      <p:cBhvr>
                                        <p:cTn id="19" dur="500"/>
                                        <p:tgtEl>
                                          <p:spTgt spid="7066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0665"/>
                                        </p:tgtEl>
                                        <p:attrNameLst>
                                          <p:attrName>style.visibility</p:attrName>
                                        </p:attrNameLst>
                                      </p:cBhvr>
                                      <p:to>
                                        <p:strVal val="visible"/>
                                      </p:to>
                                    </p:set>
                                    <p:animEffect transition="in" filter="checkerboard(across)">
                                      <p:cBhvr>
                                        <p:cTn id="22" dur="500"/>
                                        <p:tgtEl>
                                          <p:spTgt spid="706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0669"/>
                                        </p:tgtEl>
                                        <p:attrNameLst>
                                          <p:attrName>style.visibility</p:attrName>
                                        </p:attrNameLst>
                                      </p:cBhvr>
                                      <p:to>
                                        <p:strVal val="visible"/>
                                      </p:to>
                                    </p:set>
                                    <p:animEffect transition="in" filter="checkerboard(across)">
                                      <p:cBhvr>
                                        <p:cTn id="27" dur="500"/>
                                        <p:tgtEl>
                                          <p:spTgt spid="70669"/>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70668"/>
                                        </p:tgtEl>
                                        <p:attrNameLst>
                                          <p:attrName>style.visibility</p:attrName>
                                        </p:attrNameLst>
                                      </p:cBhvr>
                                      <p:to>
                                        <p:strVal val="visible"/>
                                      </p:to>
                                    </p:set>
                                    <p:animEffect transition="in" filter="checkerboard(across)">
                                      <p:cBhvr>
                                        <p:cTn id="30" dur="500"/>
                                        <p:tgtEl>
                                          <p:spTgt spid="706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0673"/>
                                        </p:tgtEl>
                                        <p:attrNameLst>
                                          <p:attrName>style.visibility</p:attrName>
                                        </p:attrNameLst>
                                      </p:cBhvr>
                                      <p:to>
                                        <p:strVal val="visible"/>
                                      </p:to>
                                    </p:set>
                                    <p:animEffect transition="in" filter="checkerboard(across)">
                                      <p:cBhvr>
                                        <p:cTn id="35" dur="500"/>
                                        <p:tgtEl>
                                          <p:spTgt spid="70673"/>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70672"/>
                                        </p:tgtEl>
                                        <p:attrNameLst>
                                          <p:attrName>style.visibility</p:attrName>
                                        </p:attrNameLst>
                                      </p:cBhvr>
                                      <p:to>
                                        <p:strVal val="visible"/>
                                      </p:to>
                                    </p:set>
                                    <p:animEffect transition="in" filter="checkerboard(across)">
                                      <p:cBhvr>
                                        <p:cTn id="38" dur="500"/>
                                        <p:tgtEl>
                                          <p:spTgt spid="7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70660" grpId="1" animBg="1"/>
      <p:bldP spid="70665" grpId="0" animBg="1"/>
      <p:bldP spid="70666" grpId="0"/>
      <p:bldP spid="70668" grpId="0" animBg="1"/>
      <p:bldP spid="70669" grpId="0"/>
      <p:bldP spid="70672" grpId="0" animBg="1"/>
      <p:bldP spid="7067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71550" y="177800"/>
            <a:ext cx="7158038" cy="1412875"/>
          </a:xfrm>
        </p:spPr>
        <p:txBody>
          <a:bodyPr/>
          <a:lstStyle/>
          <a:p>
            <a:pPr eaLnBrk="1" hangingPunct="1"/>
            <a:r>
              <a:rPr lang="en-US" sz="3600" smtClean="0">
                <a:solidFill>
                  <a:srgbClr val="FF1389"/>
                </a:solidFill>
              </a:rPr>
              <a:t>biterr  </a:t>
            </a:r>
            <a:r>
              <a:rPr lang="en-US" sz="3600" smtClean="0"/>
              <a:t> </a:t>
            </a:r>
            <a:br>
              <a:rPr lang="en-US" sz="3600" smtClean="0"/>
            </a:br>
            <a:r>
              <a:rPr lang="en-IN" sz="3600" smtClean="0"/>
              <a:t>Compute number of bit errors and bit error rate (BER)</a:t>
            </a:r>
          </a:p>
        </p:txBody>
      </p:sp>
      <p:sp>
        <p:nvSpPr>
          <p:cNvPr id="40963" name="Rectangle 3"/>
          <p:cNvSpPr>
            <a:spLocks noGrp="1" noChangeArrowheads="1"/>
          </p:cNvSpPr>
          <p:nvPr>
            <p:ph type="body" idx="1"/>
          </p:nvPr>
        </p:nvSpPr>
        <p:spPr>
          <a:xfrm>
            <a:off x="827088" y="3429000"/>
            <a:ext cx="7661275" cy="3241675"/>
          </a:xfrm>
        </p:spPr>
        <p:txBody>
          <a:bodyPr/>
          <a:lstStyle/>
          <a:p>
            <a:pPr algn="just" eaLnBrk="1" hangingPunct="1">
              <a:lnSpc>
                <a:spcPct val="80000"/>
              </a:lnSpc>
            </a:pPr>
            <a:r>
              <a:rPr lang="en-IN" sz="1600" smtClean="0"/>
              <a:t>compares the elements in x and y</a:t>
            </a:r>
          </a:p>
          <a:p>
            <a:pPr algn="just" eaLnBrk="1" hangingPunct="1">
              <a:lnSpc>
                <a:spcPct val="80000"/>
              </a:lnSpc>
            </a:pPr>
            <a:r>
              <a:rPr lang="en-IN" sz="1600" smtClean="0"/>
              <a:t>The sizes of x and y determine which elements are compared:</a:t>
            </a:r>
          </a:p>
          <a:p>
            <a:pPr lvl="2" algn="just" eaLnBrk="1" hangingPunct="1">
              <a:lnSpc>
                <a:spcPct val="80000"/>
              </a:lnSpc>
            </a:pPr>
            <a:endParaRPr lang="en-IN" sz="1600" smtClean="0"/>
          </a:p>
          <a:p>
            <a:pPr lvl="2" algn="just" eaLnBrk="1" hangingPunct="1">
              <a:lnSpc>
                <a:spcPct val="80000"/>
              </a:lnSpc>
            </a:pPr>
            <a:r>
              <a:rPr lang="en-IN" sz="1600" smtClean="0"/>
              <a:t>If x and y are matrices of the same dimensions, then biterr compares x and y element by element. number is a scalar. See schematic (a) in the preceding figure.</a:t>
            </a:r>
          </a:p>
          <a:p>
            <a:pPr lvl="2" algn="just" eaLnBrk="1" hangingPunct="1">
              <a:lnSpc>
                <a:spcPct val="80000"/>
              </a:lnSpc>
              <a:buFont typeface="Wingdings" panose="05000000000000000000" pitchFamily="2" charset="2"/>
              <a:buNone/>
            </a:pPr>
            <a:endParaRPr lang="en-IN" sz="1600" smtClean="0"/>
          </a:p>
          <a:p>
            <a:pPr lvl="2" algn="just" eaLnBrk="1" hangingPunct="1">
              <a:lnSpc>
                <a:spcPct val="80000"/>
              </a:lnSpc>
            </a:pPr>
            <a:r>
              <a:rPr lang="en-IN" sz="1600" smtClean="0"/>
              <a:t>If one is a row (respectively, column) vector and the other is a two-dimensional matrix, then biterr compares the vector element by element with each row (resp., column) of the matrix. The length of the vector must equal the number of columns (resp., rows) in the matrix. number is a column (resp., row) vector whose mth entry indicates the number of bits that differ when comparing the vector with the m</a:t>
            </a:r>
            <a:r>
              <a:rPr lang="en-IN" sz="1600" baseline="30000" smtClean="0"/>
              <a:t>th</a:t>
            </a:r>
            <a:r>
              <a:rPr lang="en-IN" sz="1600" smtClean="0"/>
              <a:t> row (resp., column) of the matrix. </a:t>
            </a:r>
          </a:p>
        </p:txBody>
      </p:sp>
      <p:sp>
        <p:nvSpPr>
          <p:cNvPr id="40964" name="Text Box 4"/>
          <p:cNvSpPr txBox="1">
            <a:spLocks noChangeArrowheads="1"/>
          </p:cNvSpPr>
          <p:nvPr/>
        </p:nvSpPr>
        <p:spPr bwMode="auto">
          <a:xfrm>
            <a:off x="684213" y="1916113"/>
            <a:ext cx="1150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40965" name="Rectangle 5"/>
          <p:cNvSpPr>
            <a:spLocks noChangeArrowheads="1"/>
          </p:cNvSpPr>
          <p:nvPr/>
        </p:nvSpPr>
        <p:spPr bwMode="auto">
          <a:xfrm>
            <a:off x="2555875" y="2420938"/>
            <a:ext cx="281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solidFill>
                  <a:srgbClr val="31CC00"/>
                </a:solidFill>
              </a:rPr>
              <a:t>[number,ratio] = biterr(x,y</a:t>
            </a:r>
            <a:r>
              <a:rPr lang="en-IN" u="sng">
                <a:solidFill>
                  <a:srgbClr val="31CC00"/>
                </a:solidFill>
                <a:hlinkClick r:id="rId2" action="ppaction://hlinkfile"/>
              </a:rPr>
              <a:t>)</a:t>
            </a:r>
            <a:endParaRPr lang="en-IN" u="sng">
              <a:solidFill>
                <a:srgbClr val="31CC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IN" smtClean="0">
                <a:solidFill>
                  <a:srgbClr val="FF1389"/>
                </a:solidFill>
              </a:rPr>
              <a:t>scatterplot  </a:t>
            </a:r>
            <a:br>
              <a:rPr lang="en-IN" smtClean="0">
                <a:solidFill>
                  <a:srgbClr val="FF1389"/>
                </a:solidFill>
              </a:rPr>
            </a:br>
            <a:r>
              <a:rPr lang="en-IN" smtClean="0"/>
              <a:t>Generate scatter plot</a:t>
            </a:r>
          </a:p>
        </p:txBody>
      </p:sp>
      <p:sp>
        <p:nvSpPr>
          <p:cNvPr id="43011" name="Text Box 4"/>
          <p:cNvSpPr txBox="1">
            <a:spLocks noChangeArrowheads="1"/>
          </p:cNvSpPr>
          <p:nvPr/>
        </p:nvSpPr>
        <p:spPr bwMode="auto">
          <a:xfrm>
            <a:off x="900113" y="1773238"/>
            <a:ext cx="1150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43012" name="Text Box 5"/>
          <p:cNvSpPr txBox="1">
            <a:spLocks noChangeArrowheads="1"/>
          </p:cNvSpPr>
          <p:nvPr/>
        </p:nvSpPr>
        <p:spPr bwMode="auto">
          <a:xfrm>
            <a:off x="2484438" y="2420938"/>
            <a:ext cx="273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solidFill>
                  <a:srgbClr val="31CC00"/>
                </a:solidFill>
              </a:rPr>
              <a:t>scatterplot(x)</a:t>
            </a:r>
          </a:p>
          <a:p>
            <a:pPr eaLnBrk="1" hangingPunct="1"/>
            <a:r>
              <a:rPr lang="en-IN">
                <a:solidFill>
                  <a:srgbClr val="31CC00"/>
                </a:solidFill>
              </a:rPr>
              <a:t>scatterplot(x,n)</a:t>
            </a:r>
          </a:p>
        </p:txBody>
      </p:sp>
      <p:sp>
        <p:nvSpPr>
          <p:cNvPr id="43013" name="Text Box 6"/>
          <p:cNvSpPr txBox="1">
            <a:spLocks noChangeArrowheads="1"/>
          </p:cNvSpPr>
          <p:nvPr/>
        </p:nvSpPr>
        <p:spPr bwMode="auto">
          <a:xfrm>
            <a:off x="1187450" y="3357563"/>
            <a:ext cx="7272338"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IN"/>
              <a:t>scatterplot(x) produces a scatter plot for the signal x.</a:t>
            </a:r>
          </a:p>
          <a:p>
            <a:pPr algn="just" eaLnBrk="1" hangingPunct="1">
              <a:spcBef>
                <a:spcPct val="50000"/>
              </a:spcBef>
            </a:pPr>
            <a:endParaRPr lang="en-US"/>
          </a:p>
          <a:p>
            <a:pPr algn="just" eaLnBrk="1" hangingPunct="1">
              <a:spcBef>
                <a:spcPct val="50000"/>
              </a:spcBef>
            </a:pPr>
            <a:r>
              <a:rPr lang="en-IN"/>
              <a:t>scatterplot(x,n) is the same as the first syntax, except that the function plots every nth value of the signal, starting from the first value. That is, the function decimates x by a factor of n before plotting.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solidFill>
                  <a:schemeClr val="tx1"/>
                </a:solidFill>
              </a:rPr>
              <a:t>Simulating a Communication Link….Examples</a:t>
            </a:r>
            <a:endParaRPr lang="en-IN" smtClean="0">
              <a:solidFill>
                <a:schemeClr val="tx1"/>
              </a:solidFill>
            </a:endParaRPr>
          </a:p>
        </p:txBody>
      </p:sp>
      <p:sp>
        <p:nvSpPr>
          <p:cNvPr id="45059" name="Text Box 4"/>
          <p:cNvSpPr txBox="1">
            <a:spLocks noChangeArrowheads="1"/>
          </p:cNvSpPr>
          <p:nvPr/>
        </p:nvSpPr>
        <p:spPr bwMode="auto">
          <a:xfrm>
            <a:off x="1116013" y="2781300"/>
            <a:ext cx="7272337"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100">
                <a:solidFill>
                  <a:srgbClr val="FF1389"/>
                </a:solidFill>
              </a:rPr>
              <a:t>Statement:</a:t>
            </a:r>
            <a:r>
              <a:rPr lang="en-US" sz="2100"/>
              <a:t> P</a:t>
            </a:r>
            <a:r>
              <a:rPr lang="en-IN" sz="2100"/>
              <a:t>rocess a binary data stream using a communication system that consists of a baseband modulator, channel, and demodulator. Compute the system's bit error rate (BER). Also, display the transmitted and received signals in a scatter plot. Consider 16 QAM system.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31863" y="96838"/>
            <a:ext cx="7743825" cy="1412875"/>
          </a:xfrm>
        </p:spPr>
        <p:txBody>
          <a:bodyPr/>
          <a:lstStyle/>
          <a:p>
            <a:pPr eaLnBrk="1" hangingPunct="1"/>
            <a:r>
              <a:rPr lang="en-US" dirty="0" smtClean="0"/>
              <a:t>Functions</a:t>
            </a:r>
            <a:r>
              <a:rPr lang="en-US" dirty="0"/>
              <a:t> </a:t>
            </a:r>
            <a:r>
              <a:rPr lang="en-US" dirty="0" smtClean="0"/>
              <a:t>for Tasks</a:t>
            </a:r>
            <a:endParaRPr lang="en-IN" dirty="0" smtClean="0"/>
          </a:p>
        </p:txBody>
      </p:sp>
      <p:sp>
        <p:nvSpPr>
          <p:cNvPr id="46083" name="Line 5"/>
          <p:cNvSpPr>
            <a:spLocks noChangeShapeType="1"/>
          </p:cNvSpPr>
          <p:nvPr/>
        </p:nvSpPr>
        <p:spPr bwMode="auto">
          <a:xfrm>
            <a:off x="5867400" y="2205038"/>
            <a:ext cx="0" cy="465296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4" name="Line 6"/>
          <p:cNvSpPr>
            <a:spLocks noChangeShapeType="1"/>
          </p:cNvSpPr>
          <p:nvPr/>
        </p:nvSpPr>
        <p:spPr bwMode="auto">
          <a:xfrm>
            <a:off x="1835150" y="2636838"/>
            <a:ext cx="59769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5" name="Text Box 7"/>
          <p:cNvSpPr txBox="1">
            <a:spLocks noChangeArrowheads="1"/>
          </p:cNvSpPr>
          <p:nvPr/>
        </p:nvSpPr>
        <p:spPr bwMode="auto">
          <a:xfrm>
            <a:off x="2195513" y="2205038"/>
            <a:ext cx="3529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Task</a:t>
            </a:r>
            <a:endParaRPr lang="en-IN"/>
          </a:p>
        </p:txBody>
      </p:sp>
      <p:sp>
        <p:nvSpPr>
          <p:cNvPr id="46086" name="Text Box 8"/>
          <p:cNvSpPr txBox="1">
            <a:spLocks noChangeArrowheads="1"/>
          </p:cNvSpPr>
          <p:nvPr/>
        </p:nvSpPr>
        <p:spPr bwMode="auto">
          <a:xfrm>
            <a:off x="6011863" y="2205038"/>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Functions</a:t>
            </a:r>
            <a:endParaRPr lang="en-IN"/>
          </a:p>
        </p:txBody>
      </p:sp>
      <p:sp>
        <p:nvSpPr>
          <p:cNvPr id="78859" name="Text Box 11"/>
          <p:cNvSpPr txBox="1">
            <a:spLocks noChangeArrowheads="1"/>
          </p:cNvSpPr>
          <p:nvPr/>
        </p:nvSpPr>
        <p:spPr bwMode="auto">
          <a:xfrm>
            <a:off x="2268538" y="3429000"/>
            <a:ext cx="38877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Modulate using 16-QAM</a:t>
            </a:r>
          </a:p>
        </p:txBody>
      </p:sp>
      <p:sp>
        <p:nvSpPr>
          <p:cNvPr id="78860" name="Text Box 12"/>
          <p:cNvSpPr txBox="1">
            <a:spLocks noChangeArrowheads="1"/>
          </p:cNvSpPr>
          <p:nvPr/>
        </p:nvSpPr>
        <p:spPr bwMode="auto">
          <a:xfrm>
            <a:off x="6011863" y="3357563"/>
            <a:ext cx="28813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modulate method on modem.qammod object</a:t>
            </a:r>
          </a:p>
        </p:txBody>
      </p:sp>
      <p:sp>
        <p:nvSpPr>
          <p:cNvPr id="78862" name="Text Box 14"/>
          <p:cNvSpPr txBox="1">
            <a:spLocks noChangeArrowheads="1"/>
          </p:cNvSpPr>
          <p:nvPr/>
        </p:nvSpPr>
        <p:spPr bwMode="auto">
          <a:xfrm>
            <a:off x="2268538" y="4292600"/>
            <a:ext cx="316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Add white Gaussian noise</a:t>
            </a:r>
          </a:p>
        </p:txBody>
      </p:sp>
      <p:sp>
        <p:nvSpPr>
          <p:cNvPr id="78863" name="Text Box 15"/>
          <p:cNvSpPr txBox="1">
            <a:spLocks noChangeArrowheads="1"/>
          </p:cNvSpPr>
          <p:nvPr/>
        </p:nvSpPr>
        <p:spPr bwMode="auto">
          <a:xfrm>
            <a:off x="6084888" y="4292600"/>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awgn</a:t>
            </a:r>
          </a:p>
        </p:txBody>
      </p:sp>
      <p:sp>
        <p:nvSpPr>
          <p:cNvPr id="78864" name="Text Box 16"/>
          <p:cNvSpPr txBox="1">
            <a:spLocks noChangeArrowheads="1"/>
          </p:cNvSpPr>
          <p:nvPr/>
        </p:nvSpPr>
        <p:spPr bwMode="auto">
          <a:xfrm>
            <a:off x="2124075" y="4941888"/>
            <a:ext cx="309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Create a scatter plot</a:t>
            </a:r>
          </a:p>
        </p:txBody>
      </p:sp>
      <p:sp>
        <p:nvSpPr>
          <p:cNvPr id="78865" name="Text Box 17"/>
          <p:cNvSpPr txBox="1">
            <a:spLocks noChangeArrowheads="1"/>
          </p:cNvSpPr>
          <p:nvPr/>
        </p:nvSpPr>
        <p:spPr bwMode="auto">
          <a:xfrm>
            <a:off x="6084888" y="4941888"/>
            <a:ext cx="237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scatterplot</a:t>
            </a:r>
          </a:p>
        </p:txBody>
      </p:sp>
      <p:sp>
        <p:nvSpPr>
          <p:cNvPr id="78866" name="Text Box 18"/>
          <p:cNvSpPr txBox="1">
            <a:spLocks noChangeArrowheads="1"/>
          </p:cNvSpPr>
          <p:nvPr/>
        </p:nvSpPr>
        <p:spPr bwMode="auto">
          <a:xfrm>
            <a:off x="2124075" y="5589588"/>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Demodulate using 16-QAM</a:t>
            </a:r>
          </a:p>
        </p:txBody>
      </p:sp>
      <p:sp>
        <p:nvSpPr>
          <p:cNvPr id="78867" name="Text Box 19"/>
          <p:cNvSpPr txBox="1">
            <a:spLocks noChangeArrowheads="1"/>
          </p:cNvSpPr>
          <p:nvPr/>
        </p:nvSpPr>
        <p:spPr bwMode="auto">
          <a:xfrm>
            <a:off x="6156325" y="5516563"/>
            <a:ext cx="2987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modulate method on modem.qamdemod object</a:t>
            </a:r>
          </a:p>
        </p:txBody>
      </p:sp>
      <p:sp>
        <p:nvSpPr>
          <p:cNvPr id="78870" name="Text Box 22"/>
          <p:cNvSpPr txBox="1">
            <a:spLocks noChangeArrowheads="1"/>
          </p:cNvSpPr>
          <p:nvPr/>
        </p:nvSpPr>
        <p:spPr bwMode="auto">
          <a:xfrm>
            <a:off x="1403350" y="2781300"/>
            <a:ext cx="4176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Generate a random binary data stream</a:t>
            </a:r>
          </a:p>
        </p:txBody>
      </p:sp>
      <p:sp>
        <p:nvSpPr>
          <p:cNvPr id="78871" name="Text Box 23"/>
          <p:cNvSpPr txBox="1">
            <a:spLocks noChangeArrowheads="1"/>
          </p:cNvSpPr>
          <p:nvPr/>
        </p:nvSpPr>
        <p:spPr bwMode="auto">
          <a:xfrm>
            <a:off x="6084888" y="278130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randint</a:t>
            </a:r>
          </a:p>
        </p:txBody>
      </p:sp>
      <p:sp>
        <p:nvSpPr>
          <p:cNvPr id="78880" name="Text Box 32"/>
          <p:cNvSpPr txBox="1">
            <a:spLocks noChangeArrowheads="1"/>
          </p:cNvSpPr>
          <p:nvPr/>
        </p:nvSpPr>
        <p:spPr bwMode="auto">
          <a:xfrm>
            <a:off x="2051050" y="6308725"/>
            <a:ext cx="316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Compute the system's BER</a:t>
            </a:r>
          </a:p>
        </p:txBody>
      </p:sp>
      <p:sp>
        <p:nvSpPr>
          <p:cNvPr id="78881" name="Text Box 33"/>
          <p:cNvSpPr txBox="1">
            <a:spLocks noChangeArrowheads="1"/>
          </p:cNvSpPr>
          <p:nvPr/>
        </p:nvSpPr>
        <p:spPr bwMode="auto">
          <a:xfrm>
            <a:off x="6156325" y="6308725"/>
            <a:ext cx="1944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biterr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71"/>
                                        </p:tgtEl>
                                        <p:attrNameLst>
                                          <p:attrName>style.visibility</p:attrName>
                                        </p:attrNameLst>
                                      </p:cBhvr>
                                      <p:to>
                                        <p:strVal val="visible"/>
                                      </p:to>
                                    </p:set>
                                    <p:animEffect transition="in" filter="checkerboard(across)">
                                      <p:cBhvr>
                                        <p:cTn id="7" dur="500"/>
                                        <p:tgtEl>
                                          <p:spTgt spid="7887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8870"/>
                                        </p:tgtEl>
                                        <p:attrNameLst>
                                          <p:attrName>style.visibility</p:attrName>
                                        </p:attrNameLst>
                                      </p:cBhvr>
                                      <p:to>
                                        <p:strVal val="visible"/>
                                      </p:to>
                                    </p:set>
                                    <p:animEffect transition="in" filter="checkerboard(across)">
                                      <p:cBhvr>
                                        <p:cTn id="10" dur="500"/>
                                        <p:tgtEl>
                                          <p:spTgt spid="788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8859"/>
                                        </p:tgtEl>
                                        <p:attrNameLst>
                                          <p:attrName>style.visibility</p:attrName>
                                        </p:attrNameLst>
                                      </p:cBhvr>
                                      <p:to>
                                        <p:strVal val="visible"/>
                                      </p:to>
                                    </p:set>
                                    <p:animEffect transition="in" filter="checkerboard(across)">
                                      <p:cBhvr>
                                        <p:cTn id="15" dur="500"/>
                                        <p:tgtEl>
                                          <p:spTgt spid="7885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8860"/>
                                        </p:tgtEl>
                                        <p:attrNameLst>
                                          <p:attrName>style.visibility</p:attrName>
                                        </p:attrNameLst>
                                      </p:cBhvr>
                                      <p:to>
                                        <p:strVal val="visible"/>
                                      </p:to>
                                    </p:set>
                                    <p:animEffect transition="in" filter="checkerboard(across)">
                                      <p:cBhvr>
                                        <p:cTn id="18" dur="500"/>
                                        <p:tgtEl>
                                          <p:spTgt spid="7886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8862"/>
                                        </p:tgtEl>
                                        <p:attrNameLst>
                                          <p:attrName>style.visibility</p:attrName>
                                        </p:attrNameLst>
                                      </p:cBhvr>
                                      <p:to>
                                        <p:strVal val="visible"/>
                                      </p:to>
                                    </p:set>
                                    <p:animEffect transition="in" filter="checkerboard(across)">
                                      <p:cBhvr>
                                        <p:cTn id="23" dur="500"/>
                                        <p:tgtEl>
                                          <p:spTgt spid="7886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78863"/>
                                        </p:tgtEl>
                                        <p:attrNameLst>
                                          <p:attrName>style.visibility</p:attrName>
                                        </p:attrNameLst>
                                      </p:cBhvr>
                                      <p:to>
                                        <p:strVal val="visible"/>
                                      </p:to>
                                    </p:set>
                                    <p:animEffect transition="in" filter="checkerboard(across)">
                                      <p:cBhvr>
                                        <p:cTn id="26" dur="500"/>
                                        <p:tgtEl>
                                          <p:spTgt spid="788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8864"/>
                                        </p:tgtEl>
                                        <p:attrNameLst>
                                          <p:attrName>style.visibility</p:attrName>
                                        </p:attrNameLst>
                                      </p:cBhvr>
                                      <p:to>
                                        <p:strVal val="visible"/>
                                      </p:to>
                                    </p:set>
                                    <p:animEffect transition="in" filter="checkerboard(across)">
                                      <p:cBhvr>
                                        <p:cTn id="31" dur="500"/>
                                        <p:tgtEl>
                                          <p:spTgt spid="7886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8865"/>
                                        </p:tgtEl>
                                        <p:attrNameLst>
                                          <p:attrName>style.visibility</p:attrName>
                                        </p:attrNameLst>
                                      </p:cBhvr>
                                      <p:to>
                                        <p:strVal val="visible"/>
                                      </p:to>
                                    </p:set>
                                    <p:animEffect transition="in" filter="checkerboard(across)">
                                      <p:cBhvr>
                                        <p:cTn id="34" dur="500"/>
                                        <p:tgtEl>
                                          <p:spTgt spid="7886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78866"/>
                                        </p:tgtEl>
                                        <p:attrNameLst>
                                          <p:attrName>style.visibility</p:attrName>
                                        </p:attrNameLst>
                                      </p:cBhvr>
                                      <p:to>
                                        <p:strVal val="visible"/>
                                      </p:to>
                                    </p:set>
                                    <p:animEffect transition="in" filter="checkerboard(across)">
                                      <p:cBhvr>
                                        <p:cTn id="39" dur="500"/>
                                        <p:tgtEl>
                                          <p:spTgt spid="78866"/>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78867"/>
                                        </p:tgtEl>
                                        <p:attrNameLst>
                                          <p:attrName>style.visibility</p:attrName>
                                        </p:attrNameLst>
                                      </p:cBhvr>
                                      <p:to>
                                        <p:strVal val="visible"/>
                                      </p:to>
                                    </p:set>
                                    <p:animEffect transition="in" filter="checkerboard(across)">
                                      <p:cBhvr>
                                        <p:cTn id="42" dur="500"/>
                                        <p:tgtEl>
                                          <p:spTgt spid="7886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8880"/>
                                        </p:tgtEl>
                                        <p:attrNameLst>
                                          <p:attrName>style.visibility</p:attrName>
                                        </p:attrNameLst>
                                      </p:cBhvr>
                                      <p:to>
                                        <p:strVal val="visible"/>
                                      </p:to>
                                    </p:set>
                                    <p:animEffect transition="in" filter="checkerboard(across)">
                                      <p:cBhvr>
                                        <p:cTn id="47" dur="500"/>
                                        <p:tgtEl>
                                          <p:spTgt spid="78880"/>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78881"/>
                                        </p:tgtEl>
                                        <p:attrNameLst>
                                          <p:attrName>style.visibility</p:attrName>
                                        </p:attrNameLst>
                                      </p:cBhvr>
                                      <p:to>
                                        <p:strVal val="visible"/>
                                      </p:to>
                                    </p:set>
                                    <p:animEffect transition="in" filter="checkerboard(across)">
                                      <p:cBhvr>
                                        <p:cTn id="50" dur="500"/>
                                        <p:tgtEl>
                                          <p:spTgt spid="78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9" grpId="0"/>
      <p:bldP spid="78860" grpId="0"/>
      <p:bldP spid="78862" grpId="0"/>
      <p:bldP spid="78863" grpId="0"/>
      <p:bldP spid="78864" grpId="0"/>
      <p:bldP spid="78865" grpId="0"/>
      <p:bldP spid="78866" grpId="0"/>
      <p:bldP spid="78867" grpId="0"/>
      <p:bldP spid="78870" grpId="0"/>
      <p:bldP spid="78871" grpId="0"/>
      <p:bldP spid="78880" grpId="0"/>
      <p:bldP spid="7888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Solution of the problem</a:t>
            </a:r>
            <a:endParaRPr lang="en-IN" smtClean="0"/>
          </a:p>
        </p:txBody>
      </p:sp>
      <p:sp>
        <p:nvSpPr>
          <p:cNvPr id="47107" name="Rectangle 3"/>
          <p:cNvSpPr>
            <a:spLocks noGrp="1" noChangeArrowheads="1"/>
          </p:cNvSpPr>
          <p:nvPr>
            <p:ph type="body" idx="1"/>
          </p:nvPr>
        </p:nvSpPr>
        <p:spPr/>
        <p:txBody>
          <a:bodyPr/>
          <a:lstStyle/>
          <a:p>
            <a:pPr eaLnBrk="1" hangingPunct="1">
              <a:buFont typeface="Wingdings" panose="05000000000000000000" pitchFamily="2" charset="2"/>
              <a:buNone/>
            </a:pPr>
            <a:r>
              <a:rPr lang="en-US" dirty="0" smtClean="0"/>
              <a:t>Type</a:t>
            </a:r>
          </a:p>
          <a:p>
            <a:pPr eaLnBrk="1" hangingPunct="1">
              <a:buFont typeface="Wingdings" panose="05000000000000000000" pitchFamily="2" charset="2"/>
              <a:buNone/>
            </a:pPr>
            <a:endParaRPr lang="en-US" dirty="0" smtClean="0"/>
          </a:p>
          <a:p>
            <a:pPr eaLnBrk="1" hangingPunct="1">
              <a:buFont typeface="Wingdings" panose="05000000000000000000" pitchFamily="2" charset="2"/>
              <a:buNone/>
            </a:pPr>
            <a:endParaRPr lang="en-US" dirty="0" smtClean="0"/>
          </a:p>
          <a:p>
            <a:pPr eaLnBrk="1" hangingPunct="1">
              <a:buFont typeface="Wingdings" panose="05000000000000000000" pitchFamily="2" charset="2"/>
              <a:buNone/>
            </a:pPr>
            <a:r>
              <a:rPr lang="en-US" dirty="0" smtClean="0"/>
              <a:t>&gt;&gt; </a:t>
            </a:r>
            <a:r>
              <a:rPr lang="en-IN" dirty="0" smtClean="0"/>
              <a:t>edit </a:t>
            </a:r>
            <a:r>
              <a:rPr lang="en-IN" dirty="0" err="1" smtClean="0"/>
              <a:t>commdoc_mod</a:t>
            </a:r>
            <a:r>
              <a:rPr lang="en-IN" dirty="0" smtClean="0"/>
              <a:t> in command </a:t>
            </a:r>
            <a:r>
              <a:rPr lang="en-IN" dirty="0" err="1" smtClean="0"/>
              <a:t>promt</a:t>
            </a:r>
            <a:endParaRPr lang="en-I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Studying Components of Communication system</a:t>
            </a:r>
            <a:endParaRPr lang="en-IN" smtClean="0"/>
          </a:p>
        </p:txBody>
      </p:sp>
      <p:sp>
        <p:nvSpPr>
          <p:cNvPr id="8195" name="Rectangle 3"/>
          <p:cNvSpPr>
            <a:spLocks noGrp="1" noChangeArrowheads="1"/>
          </p:cNvSpPr>
          <p:nvPr>
            <p:ph type="body" idx="1"/>
          </p:nvPr>
        </p:nvSpPr>
        <p:spPr>
          <a:xfrm>
            <a:off x="949325" y="2122488"/>
            <a:ext cx="7661275" cy="4114800"/>
          </a:xfrm>
        </p:spPr>
        <p:txBody>
          <a:bodyPr/>
          <a:lstStyle/>
          <a:p>
            <a:pPr eaLnBrk="1" hangingPunct="1"/>
            <a:r>
              <a:rPr lang="en-US" smtClean="0"/>
              <a:t>We will See for two Types:</a:t>
            </a:r>
          </a:p>
          <a:p>
            <a:pPr eaLnBrk="1" hangingPunct="1"/>
            <a:endParaRPr lang="en-US" smtClean="0"/>
          </a:p>
          <a:p>
            <a:pPr eaLnBrk="1" hangingPunct="1"/>
            <a:r>
              <a:rPr lang="en-US" smtClean="0">
                <a:solidFill>
                  <a:srgbClr val="FF1389"/>
                </a:solidFill>
              </a:rPr>
              <a:t>Analog Communications	</a:t>
            </a:r>
          </a:p>
          <a:p>
            <a:pPr eaLnBrk="1" hangingPunct="1"/>
            <a:r>
              <a:rPr lang="en-US" smtClean="0">
                <a:solidFill>
                  <a:srgbClr val="FF1389"/>
                </a:solidFill>
              </a:rPr>
              <a:t>Digital Communications</a:t>
            </a:r>
            <a:endParaRPr lang="en-IN" smtClean="0">
              <a:solidFill>
                <a:srgbClr val="FF13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Task 1 Generate binary data</a:t>
            </a:r>
            <a:endParaRPr lang="en-IN" smtClean="0"/>
          </a:p>
        </p:txBody>
      </p:sp>
      <p:sp>
        <p:nvSpPr>
          <p:cNvPr id="48131"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en-IN" sz="1600" smtClean="0"/>
              <a:t>%% Setup</a:t>
            </a:r>
          </a:p>
          <a:p>
            <a:pPr eaLnBrk="1" hangingPunct="1">
              <a:lnSpc>
                <a:spcPct val="80000"/>
              </a:lnSpc>
              <a:buFont typeface="Wingdings" panose="05000000000000000000" pitchFamily="2" charset="2"/>
              <a:buNone/>
            </a:pPr>
            <a:r>
              <a:rPr lang="en-IN" sz="1600" smtClean="0"/>
              <a:t>% Define parameters.</a:t>
            </a:r>
          </a:p>
          <a:p>
            <a:pPr eaLnBrk="1" hangingPunct="1">
              <a:lnSpc>
                <a:spcPct val="80000"/>
              </a:lnSpc>
              <a:buFont typeface="Wingdings" panose="05000000000000000000" pitchFamily="2" charset="2"/>
              <a:buNone/>
            </a:pPr>
            <a:r>
              <a:rPr lang="en-IN" sz="1600" smtClean="0"/>
              <a:t>M = 16; 		% Size of signal constellation</a:t>
            </a:r>
          </a:p>
          <a:p>
            <a:pPr eaLnBrk="1" hangingPunct="1">
              <a:lnSpc>
                <a:spcPct val="80000"/>
              </a:lnSpc>
              <a:buFont typeface="Wingdings" panose="05000000000000000000" pitchFamily="2" charset="2"/>
              <a:buNone/>
            </a:pPr>
            <a:r>
              <a:rPr lang="en-IN" sz="1600" smtClean="0"/>
              <a:t>k = log2(M); 	% Number of bits per symbol</a:t>
            </a:r>
          </a:p>
          <a:p>
            <a:pPr eaLnBrk="1" hangingPunct="1">
              <a:lnSpc>
                <a:spcPct val="80000"/>
              </a:lnSpc>
              <a:buFont typeface="Wingdings" panose="05000000000000000000" pitchFamily="2" charset="2"/>
              <a:buNone/>
            </a:pPr>
            <a:r>
              <a:rPr lang="en-IN" sz="1600" smtClean="0"/>
              <a:t>n = 3e4; 		% Number of bits to process</a:t>
            </a:r>
          </a:p>
          <a:p>
            <a:pPr eaLnBrk="1" hangingPunct="1">
              <a:lnSpc>
                <a:spcPct val="80000"/>
              </a:lnSpc>
              <a:buFont typeface="Wingdings" panose="05000000000000000000" pitchFamily="2" charset="2"/>
              <a:buNone/>
            </a:pPr>
            <a:r>
              <a:rPr lang="en-IN" sz="1600" smtClean="0"/>
              <a:t>nsamp = 1; 	% Oversampling rate</a:t>
            </a:r>
          </a:p>
          <a:p>
            <a:pPr eaLnBrk="1" hangingPunct="1">
              <a:lnSpc>
                <a:spcPct val="80000"/>
              </a:lnSpc>
            </a:pPr>
            <a:endParaRPr lang="en-IN" sz="1600" smtClean="0"/>
          </a:p>
          <a:p>
            <a:pPr eaLnBrk="1" hangingPunct="1">
              <a:lnSpc>
                <a:spcPct val="80000"/>
              </a:lnSpc>
              <a:buFont typeface="Wingdings" panose="05000000000000000000" pitchFamily="2" charset="2"/>
              <a:buNone/>
            </a:pPr>
            <a:r>
              <a:rPr lang="en-IN" sz="1600" smtClean="0"/>
              <a:t>%% Signal Source</a:t>
            </a:r>
          </a:p>
          <a:p>
            <a:pPr eaLnBrk="1" hangingPunct="1">
              <a:lnSpc>
                <a:spcPct val="80000"/>
              </a:lnSpc>
              <a:buFont typeface="Wingdings" panose="05000000000000000000" pitchFamily="2" charset="2"/>
              <a:buNone/>
            </a:pPr>
            <a:r>
              <a:rPr lang="en-IN" sz="1600" smtClean="0"/>
              <a:t>% Create a binary data stream as a column vector.</a:t>
            </a:r>
          </a:p>
          <a:p>
            <a:pPr eaLnBrk="1" hangingPunct="1">
              <a:lnSpc>
                <a:spcPct val="80000"/>
              </a:lnSpc>
              <a:buFont typeface="Wingdings" panose="05000000000000000000" pitchFamily="2" charset="2"/>
              <a:buNone/>
            </a:pPr>
            <a:r>
              <a:rPr lang="en-IN" sz="1600" smtClean="0"/>
              <a:t>x = randint(n,1); 	% Random binary data stream</a:t>
            </a:r>
          </a:p>
          <a:p>
            <a:pPr eaLnBrk="1" hangingPunct="1">
              <a:lnSpc>
                <a:spcPct val="80000"/>
              </a:lnSpc>
            </a:pPr>
            <a:endParaRPr lang="en-IN" sz="1600" smtClean="0"/>
          </a:p>
          <a:p>
            <a:pPr eaLnBrk="1" hangingPunct="1">
              <a:lnSpc>
                <a:spcPct val="80000"/>
              </a:lnSpc>
              <a:buFont typeface="Wingdings" panose="05000000000000000000" pitchFamily="2" charset="2"/>
              <a:buNone/>
            </a:pPr>
            <a:r>
              <a:rPr lang="en-IN" sz="1600" smtClean="0"/>
              <a:t>% Plot first 40 bits in a stem plot.</a:t>
            </a:r>
          </a:p>
          <a:p>
            <a:pPr eaLnBrk="1" hangingPunct="1">
              <a:lnSpc>
                <a:spcPct val="80000"/>
              </a:lnSpc>
              <a:buFont typeface="Wingdings" panose="05000000000000000000" pitchFamily="2" charset="2"/>
              <a:buNone/>
            </a:pPr>
            <a:r>
              <a:rPr lang="en-IN" sz="1600" smtClean="0"/>
              <a:t>stem(x(1:40),'filled');</a:t>
            </a:r>
          </a:p>
          <a:p>
            <a:pPr eaLnBrk="1" hangingPunct="1">
              <a:lnSpc>
                <a:spcPct val="80000"/>
              </a:lnSpc>
              <a:buFont typeface="Wingdings" panose="05000000000000000000" pitchFamily="2" charset="2"/>
              <a:buNone/>
            </a:pPr>
            <a:r>
              <a:rPr lang="en-IN" sz="1600" smtClean="0"/>
              <a:t>title('Random Bits');</a:t>
            </a:r>
          </a:p>
          <a:p>
            <a:pPr eaLnBrk="1" hangingPunct="1">
              <a:lnSpc>
                <a:spcPct val="80000"/>
              </a:lnSpc>
              <a:buFont typeface="Wingdings" panose="05000000000000000000" pitchFamily="2" charset="2"/>
              <a:buNone/>
            </a:pPr>
            <a:r>
              <a:rPr lang="en-IN" sz="1600" smtClean="0"/>
              <a:t>xlabel('Bit Index'); ylabel('Binary Value');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pPr eaLnBrk="1" hangingPunct="1"/>
            <a:r>
              <a:rPr lang="en-US" smtClean="0"/>
              <a:t>Results</a:t>
            </a:r>
            <a:endParaRPr lang="en-IN" smtClean="0"/>
          </a:p>
        </p:txBody>
      </p:sp>
      <p:graphicFrame>
        <p:nvGraphicFramePr>
          <p:cNvPr id="49155" name="Object 4"/>
          <p:cNvGraphicFramePr>
            <a:graphicFrameLocks noChangeAspect="1"/>
          </p:cNvGraphicFramePr>
          <p:nvPr>
            <p:ph idx="1"/>
          </p:nvPr>
        </p:nvGraphicFramePr>
        <p:xfrm>
          <a:off x="2436813" y="1981200"/>
          <a:ext cx="4684712" cy="4114800"/>
        </p:xfrm>
        <a:graphic>
          <a:graphicData uri="http://schemas.openxmlformats.org/presentationml/2006/ole">
            <mc:AlternateContent xmlns:mc="http://schemas.openxmlformats.org/markup-compatibility/2006">
              <mc:Choice xmlns:v="urn:schemas-microsoft-com:vml" Requires="v">
                <p:oleObj spid="_x0000_s49159" name="Bitmap Image" r:id="rId3" imgW="5485714" imgH="4819048" progId="Paint.Picture">
                  <p:embed/>
                </p:oleObj>
              </mc:Choice>
              <mc:Fallback>
                <p:oleObj name="Bitmap Image" r:id="rId3" imgW="5485714" imgH="4819048"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813" y="1981200"/>
                        <a:ext cx="46847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6" name="Text Box 7"/>
          <p:cNvSpPr txBox="1">
            <a:spLocks noChangeArrowheads="1"/>
          </p:cNvSpPr>
          <p:nvPr/>
        </p:nvSpPr>
        <p:spPr bwMode="auto">
          <a:xfrm>
            <a:off x="3276600" y="6308725"/>
            <a:ext cx="3024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Fig: Binary Data</a:t>
            </a:r>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Task 2 </a:t>
            </a:r>
            <a:r>
              <a:rPr lang="en-IN" smtClean="0"/>
              <a:t>Prepare to Modulate. </a:t>
            </a:r>
          </a:p>
        </p:txBody>
      </p:sp>
      <p:sp>
        <p:nvSpPr>
          <p:cNvPr id="50179" name="Text Box 4"/>
          <p:cNvSpPr txBox="1">
            <a:spLocks noChangeArrowheads="1"/>
          </p:cNvSpPr>
          <p:nvPr/>
        </p:nvSpPr>
        <p:spPr bwMode="auto">
          <a:xfrm>
            <a:off x="1042988" y="2060575"/>
            <a:ext cx="7345362"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Bit-to-Symbol Mapping</a:t>
            </a:r>
          </a:p>
          <a:p>
            <a:pPr eaLnBrk="1" hangingPunct="1"/>
            <a:r>
              <a:rPr lang="en-IN"/>
              <a:t>% Convert the bits in x into k-bit symbols.</a:t>
            </a:r>
          </a:p>
          <a:p>
            <a:pPr eaLnBrk="1" hangingPunct="1"/>
            <a:r>
              <a:rPr lang="en-IN"/>
              <a:t>xsym = bi2de(reshape(x,k,length(x)/k).','left-msb');</a:t>
            </a:r>
          </a:p>
          <a:p>
            <a:pPr eaLnBrk="1" hangingPunct="1"/>
            <a:endParaRPr lang="en-IN"/>
          </a:p>
          <a:p>
            <a:pPr eaLnBrk="1" hangingPunct="1"/>
            <a:r>
              <a:rPr lang="en-IN"/>
              <a:t>%% Stem Plot of Symbols </a:t>
            </a:r>
          </a:p>
          <a:p>
            <a:pPr eaLnBrk="1" hangingPunct="1"/>
            <a:r>
              <a:rPr lang="en-IN"/>
              <a:t>% Plot first 10 symbols in a stem plot.</a:t>
            </a:r>
          </a:p>
          <a:p>
            <a:pPr eaLnBrk="1" hangingPunct="1"/>
            <a:r>
              <a:rPr lang="en-IN"/>
              <a:t>figure; % Create new figure window.</a:t>
            </a:r>
          </a:p>
          <a:p>
            <a:pPr eaLnBrk="1" hangingPunct="1"/>
            <a:r>
              <a:rPr lang="en-IN"/>
              <a:t>stem(xsym(1:10));</a:t>
            </a:r>
          </a:p>
          <a:p>
            <a:pPr eaLnBrk="1" hangingPunct="1"/>
            <a:r>
              <a:rPr lang="en-IN"/>
              <a:t>title('Random Symbols');</a:t>
            </a:r>
          </a:p>
          <a:p>
            <a:pPr eaLnBrk="1" hangingPunct="1"/>
            <a:r>
              <a:rPr lang="en-IN"/>
              <a:t>xlabel('Symbol Index'); ylabel('Integer Value');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title"/>
          </p:nvPr>
        </p:nvSpPr>
        <p:spPr/>
        <p:txBody>
          <a:bodyPr/>
          <a:lstStyle/>
          <a:p>
            <a:pPr eaLnBrk="1" hangingPunct="1"/>
            <a:r>
              <a:rPr lang="en-US" smtClean="0"/>
              <a:t>Results</a:t>
            </a:r>
            <a:endParaRPr lang="en-IN" smtClean="0"/>
          </a:p>
        </p:txBody>
      </p:sp>
      <p:graphicFrame>
        <p:nvGraphicFramePr>
          <p:cNvPr id="51203" name="Object 4"/>
          <p:cNvGraphicFramePr>
            <a:graphicFrameLocks noChangeAspect="1"/>
          </p:cNvGraphicFramePr>
          <p:nvPr>
            <p:ph idx="1"/>
          </p:nvPr>
        </p:nvGraphicFramePr>
        <p:xfrm>
          <a:off x="2484438" y="1700213"/>
          <a:ext cx="4702175" cy="4114800"/>
        </p:xfrm>
        <a:graphic>
          <a:graphicData uri="http://schemas.openxmlformats.org/presentationml/2006/ole">
            <mc:AlternateContent xmlns:mc="http://schemas.openxmlformats.org/markup-compatibility/2006">
              <mc:Choice xmlns:v="urn:schemas-microsoft-com:vml" Requires="v">
                <p:oleObj spid="_x0000_s51207" name="Bitmap Image" r:id="rId3" imgW="5495238" imgH="4809524" progId="Paint.Picture">
                  <p:embed/>
                </p:oleObj>
              </mc:Choice>
              <mc:Fallback>
                <p:oleObj name="Bitmap Image" r:id="rId3" imgW="5495238" imgH="480952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700213"/>
                        <a:ext cx="47021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Text Box 7"/>
          <p:cNvSpPr txBox="1">
            <a:spLocks noChangeArrowheads="1"/>
          </p:cNvSpPr>
          <p:nvPr/>
        </p:nvSpPr>
        <p:spPr bwMode="auto">
          <a:xfrm>
            <a:off x="3492500" y="6092825"/>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Fig Symbol Index</a:t>
            </a: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31863" y="96838"/>
            <a:ext cx="7743825" cy="1412875"/>
          </a:xfrm>
        </p:spPr>
        <p:txBody>
          <a:bodyPr/>
          <a:lstStyle/>
          <a:p>
            <a:pPr eaLnBrk="1" hangingPunct="1"/>
            <a:r>
              <a:rPr lang="en-US" smtClean="0"/>
              <a:t>Task 3 </a:t>
            </a:r>
            <a:r>
              <a:rPr lang="en-IN" smtClean="0"/>
              <a:t>Modulate Using 16-QAM</a:t>
            </a:r>
          </a:p>
        </p:txBody>
      </p:sp>
      <p:sp>
        <p:nvSpPr>
          <p:cNvPr id="52227" name="Text Box 4"/>
          <p:cNvSpPr txBox="1">
            <a:spLocks noChangeArrowheads="1"/>
          </p:cNvSpPr>
          <p:nvPr/>
        </p:nvSpPr>
        <p:spPr bwMode="auto">
          <a:xfrm>
            <a:off x="900113" y="2205038"/>
            <a:ext cx="74882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Modulation</a:t>
            </a:r>
          </a:p>
          <a:p>
            <a:pPr eaLnBrk="1" hangingPunct="1"/>
            <a:r>
              <a:rPr lang="en-IN"/>
              <a:t>y = modulate(modem.qammod(M),xsym); % Modulate using 16-					%QAM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31863" y="96838"/>
            <a:ext cx="7527925" cy="1412875"/>
          </a:xfrm>
        </p:spPr>
        <p:txBody>
          <a:bodyPr/>
          <a:lstStyle/>
          <a:p>
            <a:pPr eaLnBrk="1" hangingPunct="1"/>
            <a:r>
              <a:rPr lang="en-US" smtClean="0"/>
              <a:t>Task 4 Add White Gaussian Noise</a:t>
            </a:r>
            <a:endParaRPr lang="en-IN" smtClean="0"/>
          </a:p>
        </p:txBody>
      </p:sp>
      <p:sp>
        <p:nvSpPr>
          <p:cNvPr id="53251" name="Text Box 4"/>
          <p:cNvSpPr txBox="1">
            <a:spLocks noChangeArrowheads="1"/>
          </p:cNvSpPr>
          <p:nvPr/>
        </p:nvSpPr>
        <p:spPr bwMode="auto">
          <a:xfrm>
            <a:off x="971550" y="2060575"/>
            <a:ext cx="7488238"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Transmitted Signal</a:t>
            </a:r>
          </a:p>
          <a:p>
            <a:pPr eaLnBrk="1" hangingPunct="1"/>
            <a:r>
              <a:rPr lang="en-IN"/>
              <a:t>ytx = y;</a:t>
            </a:r>
          </a:p>
          <a:p>
            <a:pPr eaLnBrk="1" hangingPunct="1"/>
            <a:endParaRPr lang="en-IN"/>
          </a:p>
          <a:p>
            <a:pPr eaLnBrk="1" hangingPunct="1"/>
            <a:r>
              <a:rPr lang="en-IN"/>
              <a:t>%% Channel</a:t>
            </a:r>
          </a:p>
          <a:p>
            <a:pPr eaLnBrk="1" hangingPunct="1"/>
            <a:r>
              <a:rPr lang="en-IN"/>
              <a:t>% Send signal over an AWGN channel.</a:t>
            </a:r>
          </a:p>
          <a:p>
            <a:pPr eaLnBrk="1" hangingPunct="1"/>
            <a:r>
              <a:rPr lang="en-IN"/>
              <a:t>EbNo = 10; % In dB</a:t>
            </a:r>
          </a:p>
          <a:p>
            <a:pPr eaLnBrk="1" hangingPunct="1"/>
            <a:r>
              <a:rPr lang="en-IN"/>
              <a:t>snr = EbNo + 10*log10(k) - 10*log10(nsamp);</a:t>
            </a:r>
          </a:p>
          <a:p>
            <a:pPr eaLnBrk="1" hangingPunct="1"/>
            <a:r>
              <a:rPr lang="en-IN"/>
              <a:t>ynoisy = awgn(ytx,snr,'measured');</a:t>
            </a:r>
          </a:p>
          <a:p>
            <a:pPr eaLnBrk="1" hangingPunct="1"/>
            <a:endParaRPr lang="en-IN"/>
          </a:p>
          <a:p>
            <a:pPr eaLnBrk="1" hangingPunct="1"/>
            <a:r>
              <a:rPr lang="en-IN"/>
              <a:t>%% Received Signal</a:t>
            </a:r>
          </a:p>
          <a:p>
            <a:pPr eaLnBrk="1" hangingPunct="1"/>
            <a:r>
              <a:rPr lang="en-IN"/>
              <a:t>yrx = ynoisy;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Task 5 </a:t>
            </a:r>
            <a:r>
              <a:rPr lang="en-IN" smtClean="0"/>
              <a:t>Create a Scatter Plot.</a:t>
            </a:r>
          </a:p>
        </p:txBody>
      </p:sp>
      <p:sp>
        <p:nvSpPr>
          <p:cNvPr id="54275" name="Text Box 4"/>
          <p:cNvSpPr txBox="1">
            <a:spLocks noChangeArrowheads="1"/>
          </p:cNvSpPr>
          <p:nvPr/>
        </p:nvSpPr>
        <p:spPr bwMode="auto">
          <a:xfrm>
            <a:off x="1042988" y="1989138"/>
            <a:ext cx="7345362"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Scatter Plot</a:t>
            </a:r>
          </a:p>
          <a:p>
            <a:pPr eaLnBrk="1" hangingPunct="1"/>
            <a:r>
              <a:rPr lang="en-IN"/>
              <a:t>% Create scatter plot of noisy signal and transmitted</a:t>
            </a:r>
          </a:p>
          <a:p>
            <a:pPr eaLnBrk="1" hangingPunct="1"/>
            <a:r>
              <a:rPr lang="en-IN"/>
              <a:t>% signal on the same axes.</a:t>
            </a:r>
          </a:p>
          <a:p>
            <a:pPr eaLnBrk="1" hangingPunct="1"/>
            <a:r>
              <a:rPr lang="en-IN"/>
              <a:t>h = scatterplot(yrx(1:nsamp*5e3),nsamp,0,'g.');</a:t>
            </a:r>
          </a:p>
          <a:p>
            <a:pPr eaLnBrk="1" hangingPunct="1"/>
            <a:r>
              <a:rPr lang="en-IN"/>
              <a:t>hold on;</a:t>
            </a:r>
          </a:p>
          <a:p>
            <a:pPr eaLnBrk="1" hangingPunct="1"/>
            <a:r>
              <a:rPr lang="en-IN"/>
              <a:t>scatterplot(ytx(1:5e3),1,0,'k*',h);</a:t>
            </a:r>
          </a:p>
          <a:p>
            <a:pPr eaLnBrk="1" hangingPunct="1"/>
            <a:r>
              <a:rPr lang="en-IN"/>
              <a:t>title('Received Signal');</a:t>
            </a:r>
          </a:p>
          <a:p>
            <a:pPr eaLnBrk="1" hangingPunct="1"/>
            <a:r>
              <a:rPr lang="en-IN"/>
              <a:t>legend('Received Signal','Signal Constellation');</a:t>
            </a:r>
          </a:p>
          <a:p>
            <a:pPr eaLnBrk="1" hangingPunct="1"/>
            <a:r>
              <a:rPr lang="en-IN"/>
              <a:t>axis([-5 5 -5 5]); 			% Set axis ranges.</a:t>
            </a:r>
          </a:p>
          <a:p>
            <a:pPr eaLnBrk="1" hangingPunct="1"/>
            <a:r>
              <a:rPr lang="en-IN"/>
              <a:t>hold off;</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p:txBody>
          <a:bodyPr/>
          <a:lstStyle/>
          <a:p>
            <a:pPr eaLnBrk="1" hangingPunct="1"/>
            <a:r>
              <a:rPr lang="en-US" smtClean="0"/>
              <a:t>Results</a:t>
            </a:r>
            <a:endParaRPr lang="en-IN" smtClean="0"/>
          </a:p>
        </p:txBody>
      </p:sp>
      <p:graphicFrame>
        <p:nvGraphicFramePr>
          <p:cNvPr id="55299" name="Object 4"/>
          <p:cNvGraphicFramePr>
            <a:graphicFrameLocks noChangeAspect="1"/>
          </p:cNvGraphicFramePr>
          <p:nvPr>
            <p:ph idx="1"/>
          </p:nvPr>
        </p:nvGraphicFramePr>
        <p:xfrm>
          <a:off x="3059113" y="1700213"/>
          <a:ext cx="3576637" cy="4114800"/>
        </p:xfrm>
        <a:graphic>
          <a:graphicData uri="http://schemas.openxmlformats.org/presentationml/2006/ole">
            <mc:AlternateContent xmlns:mc="http://schemas.openxmlformats.org/markup-compatibility/2006">
              <mc:Choice xmlns:v="urn:schemas-microsoft-com:vml" Requires="v">
                <p:oleObj spid="_x0000_s55303" name="Bitmap Image" r:id="rId3" imgW="4172532" imgH="4800000" progId="Paint.Picture">
                  <p:embed/>
                </p:oleObj>
              </mc:Choice>
              <mc:Fallback>
                <p:oleObj name="Bitmap Image" r:id="rId3" imgW="4172532" imgH="48000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700213"/>
                        <a:ext cx="357663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0" name="Text Box 7"/>
          <p:cNvSpPr txBox="1">
            <a:spLocks noChangeArrowheads="1"/>
          </p:cNvSpPr>
          <p:nvPr/>
        </p:nvSpPr>
        <p:spPr bwMode="auto">
          <a:xfrm>
            <a:off x="3419475" y="5949950"/>
            <a:ext cx="2881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t>Fig: Scatter Plot</a:t>
            </a:r>
            <a:endParaRPr lang="en-I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Task 6 </a:t>
            </a:r>
            <a:br>
              <a:rPr lang="en-US" smtClean="0"/>
            </a:br>
            <a:r>
              <a:rPr lang="en-IN" smtClean="0"/>
              <a:t>Demodulate Using 16-QAM</a:t>
            </a:r>
          </a:p>
        </p:txBody>
      </p:sp>
      <p:sp>
        <p:nvSpPr>
          <p:cNvPr id="56323" name="Text Box 4"/>
          <p:cNvSpPr txBox="1">
            <a:spLocks noChangeArrowheads="1"/>
          </p:cNvSpPr>
          <p:nvPr/>
        </p:nvSpPr>
        <p:spPr bwMode="auto">
          <a:xfrm>
            <a:off x="1187450" y="2276475"/>
            <a:ext cx="72009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Demodulation</a:t>
            </a:r>
          </a:p>
          <a:p>
            <a:pPr eaLnBrk="1" hangingPunct="1"/>
            <a:r>
              <a:rPr lang="en-IN"/>
              <a:t>% Demodulate signal using 16-QAM.</a:t>
            </a:r>
          </a:p>
          <a:p>
            <a:pPr eaLnBrk="1" hangingPunct="1"/>
            <a:r>
              <a:rPr lang="en-IN"/>
              <a:t>zsym = demodulate(modem.qamdemod(M),yrx);</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600" smtClean="0"/>
              <a:t>Task 7 </a:t>
            </a:r>
            <a:r>
              <a:rPr lang="en-IN" sz="3600" smtClean="0"/>
              <a:t>Convert the Integer-Valued Signal to a Binary Signal</a:t>
            </a:r>
          </a:p>
        </p:txBody>
      </p:sp>
      <p:sp>
        <p:nvSpPr>
          <p:cNvPr id="57347" name="Text Box 4"/>
          <p:cNvSpPr txBox="1">
            <a:spLocks noChangeArrowheads="1"/>
          </p:cNvSpPr>
          <p:nvPr/>
        </p:nvSpPr>
        <p:spPr bwMode="auto">
          <a:xfrm>
            <a:off x="971550" y="2060575"/>
            <a:ext cx="734536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Symbol-to-Bit Mapping</a:t>
            </a:r>
          </a:p>
          <a:p>
            <a:pPr eaLnBrk="1" hangingPunct="1"/>
            <a:r>
              <a:rPr lang="en-IN"/>
              <a:t>% Undo the bit-to-symbol mapping performed earlier.</a:t>
            </a:r>
          </a:p>
          <a:p>
            <a:pPr eaLnBrk="1" hangingPunct="1"/>
            <a:r>
              <a:rPr lang="en-IN"/>
              <a:t>z = de2bi(zsym,'left-msb'); % Convert integers to bits.</a:t>
            </a:r>
          </a:p>
          <a:p>
            <a:pPr eaLnBrk="1" hangingPunct="1"/>
            <a:r>
              <a:rPr lang="en-IN"/>
              <a:t>% Convert z from a matrix to a vector.</a:t>
            </a:r>
          </a:p>
          <a:p>
            <a:pPr eaLnBrk="1" hangingPunct="1"/>
            <a:r>
              <a:rPr lang="en-IN"/>
              <a:t>z = reshape(z.',prod(size(z)),1);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31863" y="96838"/>
            <a:ext cx="7385050" cy="1412875"/>
          </a:xfrm>
        </p:spPr>
        <p:txBody>
          <a:bodyPr/>
          <a:lstStyle/>
          <a:p>
            <a:pPr eaLnBrk="1" hangingPunct="1"/>
            <a:r>
              <a:rPr lang="en-US" smtClean="0"/>
              <a:t>Analog Communication System</a:t>
            </a:r>
            <a:endParaRPr lang="en-IN" smtClean="0"/>
          </a:p>
        </p:txBody>
      </p:sp>
      <p:graphicFrame>
        <p:nvGraphicFramePr>
          <p:cNvPr id="9219" name="Object 4"/>
          <p:cNvGraphicFramePr>
            <a:graphicFrameLocks noChangeAspect="1"/>
          </p:cNvGraphicFramePr>
          <p:nvPr>
            <p:ph idx="1"/>
          </p:nvPr>
        </p:nvGraphicFramePr>
        <p:xfrm>
          <a:off x="1763713" y="2997200"/>
          <a:ext cx="6192837" cy="879475"/>
        </p:xfrm>
        <a:graphic>
          <a:graphicData uri="http://schemas.openxmlformats.org/presentationml/2006/ole">
            <mc:AlternateContent xmlns:mc="http://schemas.openxmlformats.org/markup-compatibility/2006">
              <mc:Choice xmlns:v="urn:schemas-microsoft-com:vml" Requires="v">
                <p:oleObj spid="_x0000_s9226" name="Visio" r:id="rId3" imgW="2953593" imgH="418830" progId="Visio.Drawing.11">
                  <p:embed/>
                </p:oleObj>
              </mc:Choice>
              <mc:Fallback>
                <p:oleObj name="Visio" r:id="rId3" imgW="2953593" imgH="41883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997200"/>
                        <a:ext cx="6192837"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6" name="Rectangle 6"/>
          <p:cNvSpPr>
            <a:spLocks noChangeArrowheads="1"/>
          </p:cNvSpPr>
          <p:nvPr/>
        </p:nvSpPr>
        <p:spPr bwMode="auto">
          <a:xfrm>
            <a:off x="1547813" y="2708275"/>
            <a:ext cx="1655762" cy="1368425"/>
          </a:xfrm>
          <a:prstGeom prst="rect">
            <a:avLst/>
          </a:prstGeom>
          <a:solidFill>
            <a:schemeClr val="accent1">
              <a:alpha val="0"/>
            </a:schemeClr>
          </a:solidFill>
          <a:ln w="28575">
            <a:solidFill>
              <a:srgbClr val="FF13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5608" name="Line 8"/>
          <p:cNvSpPr>
            <a:spLocks noChangeShapeType="1"/>
          </p:cNvSpPr>
          <p:nvPr/>
        </p:nvSpPr>
        <p:spPr bwMode="auto">
          <a:xfrm flipV="1">
            <a:off x="2195513" y="3827463"/>
            <a:ext cx="0" cy="1368425"/>
          </a:xfrm>
          <a:prstGeom prst="line">
            <a:avLst/>
          </a:prstGeom>
          <a:noFill/>
          <a:ln w="57150">
            <a:solidFill>
              <a:srgbClr val="FF138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Text Box 9"/>
          <p:cNvSpPr txBox="1">
            <a:spLocks noChangeArrowheads="1"/>
          </p:cNvSpPr>
          <p:nvPr/>
        </p:nvSpPr>
        <p:spPr bwMode="auto">
          <a:xfrm>
            <a:off x="1476375" y="5445125"/>
            <a:ext cx="6840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t>This may be any analog signal such as Sine wave, Cosine Wave, Triangle Wave………………..</a:t>
            </a:r>
            <a:endParaRPr lang="en-IN"/>
          </a:p>
        </p:txBody>
      </p:sp>
      <p:sp>
        <p:nvSpPr>
          <p:cNvPr id="25613" name="Rectangle 13"/>
          <p:cNvSpPr>
            <a:spLocks noChangeArrowheads="1"/>
          </p:cNvSpPr>
          <p:nvPr/>
        </p:nvSpPr>
        <p:spPr bwMode="auto">
          <a:xfrm>
            <a:off x="3348038" y="2708275"/>
            <a:ext cx="4752975" cy="1368425"/>
          </a:xfrm>
          <a:prstGeom prst="rect">
            <a:avLst/>
          </a:prstGeom>
          <a:solidFill>
            <a:schemeClr val="accent1">
              <a:alpha val="0"/>
            </a:schemeClr>
          </a:solidFill>
          <a:ln w="38100">
            <a:solidFill>
              <a:srgbClr val="FF13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0-#ppt_w/2"/>
                                          </p:val>
                                        </p:tav>
                                        <p:tav tm="100000">
                                          <p:val>
                                            <p:strVal val="#ppt_x"/>
                                          </p:val>
                                        </p:tav>
                                      </p:tavLst>
                                    </p:anim>
                                    <p:anim calcmode="lin" valueType="num">
                                      <p:cBhvr additive="base">
                                        <p:cTn id="8"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500"/>
                                        <p:tgtEl>
                                          <p:spTgt spid="25606"/>
                                        </p:tgtEl>
                                        <p:attrNameLst>
                                          <p:attrName>ppt_x</p:attrName>
                                        </p:attrNameLst>
                                      </p:cBhvr>
                                      <p:tavLst>
                                        <p:tav tm="0">
                                          <p:val>
                                            <p:strVal val="ppt_x"/>
                                          </p:val>
                                        </p:tav>
                                        <p:tav tm="100000">
                                          <p:val>
                                            <p:strVal val="1+ppt_w/2"/>
                                          </p:val>
                                        </p:tav>
                                      </p:tavLst>
                                    </p:anim>
                                    <p:anim calcmode="lin" valueType="num">
                                      <p:cBhvr additive="base">
                                        <p:cTn id="13" dur="500"/>
                                        <p:tgtEl>
                                          <p:spTgt spid="25606"/>
                                        </p:tgtEl>
                                        <p:attrNameLst>
                                          <p:attrName>ppt_y</p:attrName>
                                        </p:attrNameLst>
                                      </p:cBhvr>
                                      <p:tavLst>
                                        <p:tav tm="0">
                                          <p:val>
                                            <p:strVal val="ppt_y"/>
                                          </p:val>
                                        </p:tav>
                                        <p:tav tm="100000">
                                          <p:val>
                                            <p:strVal val="ppt_y"/>
                                          </p:val>
                                        </p:tav>
                                      </p:tavLst>
                                    </p:anim>
                                    <p:set>
                                      <p:cBhvr>
                                        <p:cTn id="14" dur="1" fill="hold">
                                          <p:stCondLst>
                                            <p:cond delay="499"/>
                                          </p:stCondLst>
                                        </p:cTn>
                                        <p:tgtEl>
                                          <p:spTgt spid="2560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5609"/>
                                        </p:tgtEl>
                                        <p:attrNameLst>
                                          <p:attrName>style.visibility</p:attrName>
                                        </p:attrNameLst>
                                      </p:cBhvr>
                                      <p:to>
                                        <p:strVal val="visible"/>
                                      </p:to>
                                    </p:set>
                                    <p:animEffect transition="in" filter="box(in)">
                                      <p:cBhvr>
                                        <p:cTn id="19" dur="500"/>
                                        <p:tgtEl>
                                          <p:spTgt spid="2560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5608"/>
                                        </p:tgtEl>
                                        <p:attrNameLst>
                                          <p:attrName>style.visibility</p:attrName>
                                        </p:attrNameLst>
                                      </p:cBhvr>
                                      <p:to>
                                        <p:strVal val="visible"/>
                                      </p:to>
                                    </p:set>
                                    <p:animEffect transition="in" filter="box(in)">
                                      <p:cBhvr>
                                        <p:cTn id="22" dur="500"/>
                                        <p:tgtEl>
                                          <p:spTgt spid="256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5613"/>
                                        </p:tgtEl>
                                        <p:attrNameLst>
                                          <p:attrName>style.visibility</p:attrName>
                                        </p:attrNameLst>
                                      </p:cBhvr>
                                      <p:to>
                                        <p:strVal val="visible"/>
                                      </p:to>
                                    </p:set>
                                    <p:anim calcmode="lin" valueType="num">
                                      <p:cBhvr additive="base">
                                        <p:cTn id="27" dur="500" fill="hold"/>
                                        <p:tgtEl>
                                          <p:spTgt spid="25613"/>
                                        </p:tgtEl>
                                        <p:attrNameLst>
                                          <p:attrName>ppt_x</p:attrName>
                                        </p:attrNameLst>
                                      </p:cBhvr>
                                      <p:tavLst>
                                        <p:tav tm="0">
                                          <p:val>
                                            <p:strVal val="0-#ppt_w/2"/>
                                          </p:val>
                                        </p:tav>
                                        <p:tav tm="100000">
                                          <p:val>
                                            <p:strVal val="#ppt_x"/>
                                          </p:val>
                                        </p:tav>
                                      </p:tavLst>
                                    </p:anim>
                                    <p:anim calcmode="lin" valueType="num">
                                      <p:cBhvr additive="base">
                                        <p:cTn id="28" dur="500" fill="hold"/>
                                        <p:tgtEl>
                                          <p:spTgt spid="2561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2" fill="hold" grpId="1" nodeType="clickEffect">
                                  <p:stCondLst>
                                    <p:cond delay="0"/>
                                  </p:stCondLst>
                                  <p:childTnLst>
                                    <p:anim calcmode="lin" valueType="num">
                                      <p:cBhvr additive="base">
                                        <p:cTn id="32" dur="500"/>
                                        <p:tgtEl>
                                          <p:spTgt spid="25613"/>
                                        </p:tgtEl>
                                        <p:attrNameLst>
                                          <p:attrName>ppt_x</p:attrName>
                                        </p:attrNameLst>
                                      </p:cBhvr>
                                      <p:tavLst>
                                        <p:tav tm="0">
                                          <p:val>
                                            <p:strVal val="ppt_x"/>
                                          </p:val>
                                        </p:tav>
                                        <p:tav tm="100000">
                                          <p:val>
                                            <p:strVal val="1+ppt_w/2"/>
                                          </p:val>
                                        </p:tav>
                                      </p:tavLst>
                                    </p:anim>
                                    <p:anim calcmode="lin" valueType="num">
                                      <p:cBhvr additive="base">
                                        <p:cTn id="33" dur="500"/>
                                        <p:tgtEl>
                                          <p:spTgt spid="25613"/>
                                        </p:tgtEl>
                                        <p:attrNameLst>
                                          <p:attrName>ppt_y</p:attrName>
                                        </p:attrNameLst>
                                      </p:cBhvr>
                                      <p:tavLst>
                                        <p:tav tm="0">
                                          <p:val>
                                            <p:strVal val="ppt_y"/>
                                          </p:val>
                                        </p:tav>
                                        <p:tav tm="100000">
                                          <p:val>
                                            <p:strVal val="ppt_y"/>
                                          </p:val>
                                        </p:tav>
                                      </p:tavLst>
                                    </p:anim>
                                    <p:set>
                                      <p:cBhvr>
                                        <p:cTn id="34" dur="1" fill="hold">
                                          <p:stCondLst>
                                            <p:cond delay="499"/>
                                          </p:stCondLst>
                                        </p:cTn>
                                        <p:tgtEl>
                                          <p:spTgt spid="256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6" grpId="1" animBg="1"/>
      <p:bldP spid="25608" grpId="0" animBg="1"/>
      <p:bldP spid="25609" grpId="0"/>
      <p:bldP spid="25613" grpId="0" animBg="1"/>
      <p:bldP spid="25613"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31863" y="96838"/>
            <a:ext cx="7385050" cy="1412875"/>
          </a:xfrm>
        </p:spPr>
        <p:txBody>
          <a:bodyPr/>
          <a:lstStyle/>
          <a:p>
            <a:pPr eaLnBrk="1" hangingPunct="1"/>
            <a:r>
              <a:rPr lang="en-US" smtClean="0"/>
              <a:t>Task 8 </a:t>
            </a:r>
            <a:r>
              <a:rPr lang="en-IN" smtClean="0"/>
              <a:t>Compute the System's BER</a:t>
            </a:r>
          </a:p>
        </p:txBody>
      </p:sp>
      <p:sp>
        <p:nvSpPr>
          <p:cNvPr id="58371" name="Text Box 4"/>
          <p:cNvSpPr txBox="1">
            <a:spLocks noChangeArrowheads="1"/>
          </p:cNvSpPr>
          <p:nvPr/>
        </p:nvSpPr>
        <p:spPr bwMode="auto">
          <a:xfrm>
            <a:off x="971550" y="2060575"/>
            <a:ext cx="741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BER Computation</a:t>
            </a:r>
          </a:p>
          <a:p>
            <a:pPr eaLnBrk="1" hangingPunct="1"/>
            <a:r>
              <a:rPr lang="en-IN"/>
              <a:t>% Compare x and z to obtain the number of errors and</a:t>
            </a:r>
          </a:p>
          <a:p>
            <a:pPr eaLnBrk="1" hangingPunct="1"/>
            <a:r>
              <a:rPr lang="en-IN"/>
              <a:t>% the bit error rate.</a:t>
            </a:r>
          </a:p>
          <a:p>
            <a:pPr eaLnBrk="1" hangingPunct="1"/>
            <a:r>
              <a:rPr lang="en-IN"/>
              <a:t>[number_of_errors,bit_error_rate] = biterr(x,z)</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title"/>
          </p:nvPr>
        </p:nvSpPr>
        <p:spPr/>
        <p:txBody>
          <a:bodyPr/>
          <a:lstStyle/>
          <a:p>
            <a:pPr eaLnBrk="1" hangingPunct="1"/>
            <a:r>
              <a:rPr lang="en-US" smtClean="0"/>
              <a:t>Results</a:t>
            </a:r>
            <a:endParaRPr lang="en-IN" smtClean="0"/>
          </a:p>
        </p:txBody>
      </p:sp>
      <p:graphicFrame>
        <p:nvGraphicFramePr>
          <p:cNvPr id="59395" name="Object 4"/>
          <p:cNvGraphicFramePr>
            <a:graphicFrameLocks noChangeAspect="1"/>
          </p:cNvGraphicFramePr>
          <p:nvPr>
            <p:ph idx="1"/>
          </p:nvPr>
        </p:nvGraphicFramePr>
        <p:xfrm>
          <a:off x="1908175" y="1989138"/>
          <a:ext cx="4295775" cy="3048000"/>
        </p:xfrm>
        <a:graphic>
          <a:graphicData uri="http://schemas.openxmlformats.org/presentationml/2006/ole">
            <mc:AlternateContent xmlns:mc="http://schemas.openxmlformats.org/markup-compatibility/2006">
              <mc:Choice xmlns:v="urn:schemas-microsoft-com:vml" Requires="v">
                <p:oleObj spid="_x0000_s59398" name="Bitmap Image" r:id="rId3" imgW="4296375" imgH="3048426" progId="Paint.Picture">
                  <p:embed/>
                </p:oleObj>
              </mc:Choice>
              <mc:Fallback>
                <p:oleObj name="Bitmap Image" r:id="rId3" imgW="4296375" imgH="304842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989138"/>
                        <a:ext cx="42957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600" dirty="0" smtClean="0">
                <a:solidFill>
                  <a:schemeClr val="tx1"/>
                </a:solidFill>
              </a:rPr>
              <a:t>Simulating a Communication </a:t>
            </a:r>
            <a:r>
              <a:rPr lang="en-US" sz="3600" dirty="0" smtClean="0">
                <a:solidFill>
                  <a:schemeClr val="tx1"/>
                </a:solidFill>
              </a:rPr>
              <a:t>Link</a:t>
            </a:r>
            <a:endParaRPr lang="en-IN" sz="3600" dirty="0" smtClean="0">
              <a:solidFill>
                <a:schemeClr val="tx1"/>
              </a:solidFill>
            </a:endParaRPr>
          </a:p>
        </p:txBody>
      </p:sp>
      <p:sp>
        <p:nvSpPr>
          <p:cNvPr id="60419" name="Text Box 3"/>
          <p:cNvSpPr txBox="1">
            <a:spLocks noChangeArrowheads="1"/>
          </p:cNvSpPr>
          <p:nvPr/>
        </p:nvSpPr>
        <p:spPr bwMode="auto">
          <a:xfrm>
            <a:off x="1116013" y="2781300"/>
            <a:ext cx="727233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100">
                <a:solidFill>
                  <a:srgbClr val="FF1389"/>
                </a:solidFill>
              </a:rPr>
              <a:t>Statement:</a:t>
            </a:r>
            <a:r>
              <a:rPr lang="en-US" sz="2100"/>
              <a:t> </a:t>
            </a:r>
            <a:r>
              <a:rPr lang="en-IN" sz="2100"/>
              <a:t>Plot a 16-QAM signal constellation with annotations that indicate the mapping from integers to constellation points.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Solution of the problem</a:t>
            </a:r>
            <a:endParaRPr lang="en-IN" smtClean="0"/>
          </a:p>
        </p:txBody>
      </p:sp>
      <p:sp>
        <p:nvSpPr>
          <p:cNvPr id="61443" name="Rectangle 3"/>
          <p:cNvSpPr>
            <a:spLocks noGrp="1" noChangeArrowheads="1"/>
          </p:cNvSpPr>
          <p:nvPr>
            <p:ph type="body" idx="1"/>
          </p:nvPr>
        </p:nvSpPr>
        <p:spPr/>
        <p:txBody>
          <a:bodyPr/>
          <a:lstStyle/>
          <a:p>
            <a:pPr eaLnBrk="1" hangingPunct="1">
              <a:buFont typeface="Wingdings" panose="05000000000000000000" pitchFamily="2" charset="2"/>
              <a:buNone/>
            </a:pPr>
            <a:r>
              <a:rPr lang="en-US" smtClean="0"/>
              <a:t>Type</a:t>
            </a:r>
          </a:p>
          <a:p>
            <a:pPr eaLnBrk="1" hangingPunct="1">
              <a:buFont typeface="Wingdings" panose="05000000000000000000" pitchFamily="2" charset="2"/>
              <a:buNone/>
            </a:pPr>
            <a:endParaRPr lang="en-US" smtClean="0"/>
          </a:p>
          <a:p>
            <a:pPr eaLnBrk="1" hangingPunct="1">
              <a:buFont typeface="Wingdings" panose="05000000000000000000" pitchFamily="2" charset="2"/>
              <a:buNone/>
            </a:pPr>
            <a:endParaRPr lang="en-US" smtClean="0"/>
          </a:p>
          <a:p>
            <a:pPr eaLnBrk="1" hangingPunct="1">
              <a:buFont typeface="Wingdings" panose="05000000000000000000" pitchFamily="2" charset="2"/>
              <a:buNone/>
            </a:pPr>
            <a:r>
              <a:rPr lang="en-US" smtClean="0"/>
              <a:t>&gt;&gt; </a:t>
            </a:r>
            <a:r>
              <a:rPr lang="en-IN" smtClean="0"/>
              <a:t>edit commdoc_const in command promt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just" eaLnBrk="1" hangingPunct="1"/>
            <a:r>
              <a:rPr lang="en-US" smtClean="0"/>
              <a:t>Task 1 </a:t>
            </a:r>
            <a:r>
              <a:rPr lang="en-IN" smtClean="0"/>
              <a:t>Find All Points in the 16-QAM Signal Constellation</a:t>
            </a:r>
          </a:p>
        </p:txBody>
      </p:sp>
      <p:sp>
        <p:nvSpPr>
          <p:cNvPr id="62467" name="Text Box 6"/>
          <p:cNvSpPr txBox="1">
            <a:spLocks noChangeArrowheads="1"/>
          </p:cNvSpPr>
          <p:nvPr/>
        </p:nvSpPr>
        <p:spPr bwMode="auto">
          <a:xfrm>
            <a:off x="1116013" y="2133600"/>
            <a:ext cx="72009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M = 16; % Number of points in constellation</a:t>
            </a:r>
          </a:p>
          <a:p>
            <a:pPr eaLnBrk="1" hangingPunct="1"/>
            <a:r>
              <a:rPr lang="en-IN"/>
              <a:t>h=modem.qammod(M); 		% Modulator object</a:t>
            </a:r>
          </a:p>
          <a:p>
            <a:pPr eaLnBrk="1" hangingPunct="1"/>
            <a:r>
              <a:rPr lang="en-IN"/>
              <a:t>mapping=h.SymbolMapping; 	% Symbol mapping vector</a:t>
            </a:r>
          </a:p>
          <a:p>
            <a:pPr eaLnBrk="1" hangingPunct="1"/>
            <a:r>
              <a:rPr lang="en-IN"/>
              <a:t>pt = h.Constellation; 		% Vector of all points in 					%constellation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Task 2  </a:t>
            </a:r>
            <a:br>
              <a:rPr lang="en-US" smtClean="0"/>
            </a:br>
            <a:r>
              <a:rPr lang="en-IN" smtClean="0"/>
              <a:t>Plot the Signal Constellation</a:t>
            </a:r>
          </a:p>
        </p:txBody>
      </p:sp>
      <p:sp>
        <p:nvSpPr>
          <p:cNvPr id="63491" name="Text Box 4"/>
          <p:cNvSpPr txBox="1">
            <a:spLocks noChangeArrowheads="1"/>
          </p:cNvSpPr>
          <p:nvPr/>
        </p:nvSpPr>
        <p:spPr bwMode="auto">
          <a:xfrm>
            <a:off x="1042988" y="2205038"/>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Plot the constellation.</a:t>
            </a:r>
          </a:p>
          <a:p>
            <a:pPr eaLnBrk="1" hangingPunct="1"/>
            <a:r>
              <a:rPr lang="en-IN"/>
              <a:t>scatterplot(pt);</a:t>
            </a:r>
          </a:p>
        </p:txBody>
      </p:sp>
      <p:graphicFrame>
        <p:nvGraphicFramePr>
          <p:cNvPr id="63492" name="Object 5"/>
          <p:cNvGraphicFramePr>
            <a:graphicFrameLocks noChangeAspect="1"/>
          </p:cNvGraphicFramePr>
          <p:nvPr>
            <p:ph idx="1"/>
          </p:nvPr>
        </p:nvGraphicFramePr>
        <p:xfrm>
          <a:off x="4643438" y="2276475"/>
          <a:ext cx="3546475" cy="4043363"/>
        </p:xfrm>
        <a:graphic>
          <a:graphicData uri="http://schemas.openxmlformats.org/presentationml/2006/ole">
            <mc:AlternateContent xmlns:mc="http://schemas.openxmlformats.org/markup-compatibility/2006">
              <mc:Choice xmlns:v="urn:schemas-microsoft-com:vml" Requires="v">
                <p:oleObj spid="_x0000_s63495" name="Bitmap Image" r:id="rId3" imgW="4161905" imgH="4828571" progId="Paint.Picture">
                  <p:embed/>
                </p:oleObj>
              </mc:Choice>
              <mc:Fallback>
                <p:oleObj name="Bitmap Image" r:id="rId3" imgW="4161905" imgH="4828571"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276475"/>
                        <a:ext cx="3546475" cy="404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just" eaLnBrk="1" hangingPunct="1"/>
            <a:r>
              <a:rPr lang="en-US" smtClean="0"/>
              <a:t>Task 3 </a:t>
            </a:r>
            <a:r>
              <a:rPr lang="en-IN" smtClean="0"/>
              <a:t>Annotate the Plot to Indicate the Mapping</a:t>
            </a:r>
          </a:p>
        </p:txBody>
      </p:sp>
      <p:sp>
        <p:nvSpPr>
          <p:cNvPr id="64515" name="Text Box 4"/>
          <p:cNvSpPr txBox="1">
            <a:spLocks noChangeArrowheads="1"/>
          </p:cNvSpPr>
          <p:nvPr/>
        </p:nvSpPr>
        <p:spPr bwMode="auto">
          <a:xfrm>
            <a:off x="1042988" y="1844675"/>
            <a:ext cx="741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Include text annotations that number the points.</a:t>
            </a:r>
          </a:p>
          <a:p>
            <a:pPr eaLnBrk="1" hangingPunct="1"/>
            <a:r>
              <a:rPr lang="en-IN"/>
              <a:t>text(real(pt)+0.1,imag(pt),dec2bin(mapping));</a:t>
            </a:r>
          </a:p>
          <a:p>
            <a:pPr eaLnBrk="1" hangingPunct="1"/>
            <a:r>
              <a:rPr lang="en-IN"/>
              <a:t>axis([-4 4 -4 4]); 		% Change axis so all labels fit in plot.</a:t>
            </a:r>
          </a:p>
        </p:txBody>
      </p:sp>
      <p:graphicFrame>
        <p:nvGraphicFramePr>
          <p:cNvPr id="106501" name="Object 5"/>
          <p:cNvGraphicFramePr>
            <a:graphicFrameLocks noChangeAspect="1"/>
          </p:cNvGraphicFramePr>
          <p:nvPr>
            <p:ph idx="1"/>
          </p:nvPr>
        </p:nvGraphicFramePr>
        <p:xfrm>
          <a:off x="3276600" y="3141663"/>
          <a:ext cx="3600450" cy="3521075"/>
        </p:xfrm>
        <a:graphic>
          <a:graphicData uri="http://schemas.openxmlformats.org/presentationml/2006/ole">
            <mc:AlternateContent xmlns:mc="http://schemas.openxmlformats.org/markup-compatibility/2006">
              <mc:Choice xmlns:v="urn:schemas-microsoft-com:vml" Requires="v">
                <p:oleObj spid="_x0000_s64520" name="Bitmap Image" r:id="rId3" imgW="4172532" imgH="4858428" progId="Paint.Picture">
                  <p:embed/>
                </p:oleObj>
              </mc:Choice>
              <mc:Fallback>
                <p:oleObj name="Bitmap Image" r:id="rId3" imgW="4172532" imgH="4858428"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141663"/>
                        <a:ext cx="360045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3" name="Text Box 7"/>
          <p:cNvSpPr txBox="1">
            <a:spLocks noChangeArrowheads="1"/>
          </p:cNvSpPr>
          <p:nvPr/>
        </p:nvSpPr>
        <p:spPr bwMode="auto">
          <a:xfrm>
            <a:off x="755650" y="5589588"/>
            <a:ext cx="23764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t>Fig: </a:t>
            </a:r>
            <a:r>
              <a:rPr lang="en-IN"/>
              <a:t>Binary-Coded 16-QAM Signal Constellation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checkerboard(across)">
                                      <p:cBhvr>
                                        <p:cTn id="7" dur="500"/>
                                        <p:tgtEl>
                                          <p:spTgt spid="10650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6503"/>
                                        </p:tgtEl>
                                        <p:attrNameLst>
                                          <p:attrName>style.visibility</p:attrName>
                                        </p:attrNameLst>
                                      </p:cBhvr>
                                      <p:to>
                                        <p:strVal val="visible"/>
                                      </p:to>
                                    </p:set>
                                    <p:animEffect transition="in" filter="checkerboard(across)">
                                      <p:cBhvr>
                                        <p:cTn id="10" dur="5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Modifications…..</a:t>
            </a:r>
            <a:endParaRPr lang="en-IN" smtClean="0"/>
          </a:p>
        </p:txBody>
      </p:sp>
      <p:sp>
        <p:nvSpPr>
          <p:cNvPr id="65539" name="Text Box 4"/>
          <p:cNvSpPr txBox="1">
            <a:spLocks noChangeArrowheads="1"/>
          </p:cNvSpPr>
          <p:nvPr/>
        </p:nvSpPr>
        <p:spPr bwMode="auto">
          <a:xfrm>
            <a:off x="1116013" y="2060575"/>
            <a:ext cx="7343775"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Modified Plot, With Gray Coding</a:t>
            </a:r>
          </a:p>
          <a:p>
            <a:pPr eaLnBrk="1" hangingPunct="1"/>
            <a:r>
              <a:rPr lang="en-IN"/>
              <a:t>M = 16; % Number of points in constellation</a:t>
            </a:r>
          </a:p>
          <a:p>
            <a:pPr eaLnBrk="1" hangingPunct="1"/>
            <a:r>
              <a:rPr lang="en-IN"/>
              <a:t>h = modem.qammod('M',M,'SymbolOrder','Gray'); % Modulator object</a:t>
            </a:r>
          </a:p>
          <a:p>
            <a:pPr eaLnBrk="1" hangingPunct="1"/>
            <a:r>
              <a:rPr lang="en-IN"/>
              <a:t>mapping = h.SymbolMapping; % Symbol mapping vector</a:t>
            </a:r>
          </a:p>
          <a:p>
            <a:pPr eaLnBrk="1" hangingPunct="1"/>
            <a:r>
              <a:rPr lang="en-IN"/>
              <a:t>pt = h.Constellation; % Vector of all points in constellation</a:t>
            </a:r>
          </a:p>
          <a:p>
            <a:pPr eaLnBrk="1" hangingPunct="1"/>
            <a:endParaRPr lang="en-IN"/>
          </a:p>
          <a:p>
            <a:pPr eaLnBrk="1" hangingPunct="1"/>
            <a:r>
              <a:rPr lang="en-IN"/>
              <a:t>scatterplot(pt); % Plot the constellation.</a:t>
            </a:r>
          </a:p>
          <a:p>
            <a:pPr eaLnBrk="1" hangingPunct="1"/>
            <a:endParaRPr lang="en-IN"/>
          </a:p>
          <a:p>
            <a:pPr eaLnBrk="1" hangingPunct="1"/>
            <a:r>
              <a:rPr lang="en-IN"/>
              <a:t>% Include text annotations that number the points.</a:t>
            </a:r>
          </a:p>
          <a:p>
            <a:pPr eaLnBrk="1" hangingPunct="1"/>
            <a:r>
              <a:rPr lang="en-IN"/>
              <a:t>text(real(pt)+0.1,imag(pt),dec2bin(mapping));</a:t>
            </a:r>
          </a:p>
          <a:p>
            <a:pPr eaLnBrk="1" hangingPunct="1"/>
            <a:r>
              <a:rPr lang="en-IN"/>
              <a:t>axis([-4 4 -4 4]); % Change axis so all labels fit in plot.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title"/>
          </p:nvPr>
        </p:nvSpPr>
        <p:spPr/>
        <p:txBody>
          <a:bodyPr/>
          <a:lstStyle/>
          <a:p>
            <a:pPr eaLnBrk="1" hangingPunct="1"/>
            <a:r>
              <a:rPr lang="en-US" smtClean="0"/>
              <a:t>Results</a:t>
            </a:r>
            <a:endParaRPr lang="en-IN" smtClean="0"/>
          </a:p>
        </p:txBody>
      </p:sp>
      <p:graphicFrame>
        <p:nvGraphicFramePr>
          <p:cNvPr id="66563" name="Object 4"/>
          <p:cNvGraphicFramePr>
            <a:graphicFrameLocks noChangeAspect="1"/>
          </p:cNvGraphicFramePr>
          <p:nvPr>
            <p:ph idx="1"/>
          </p:nvPr>
        </p:nvGraphicFramePr>
        <p:xfrm>
          <a:off x="3011488" y="1700213"/>
          <a:ext cx="3779837" cy="4395787"/>
        </p:xfrm>
        <a:graphic>
          <a:graphicData uri="http://schemas.openxmlformats.org/presentationml/2006/ole">
            <mc:AlternateContent xmlns:mc="http://schemas.openxmlformats.org/markup-compatibility/2006">
              <mc:Choice xmlns:v="urn:schemas-microsoft-com:vml" Requires="v">
                <p:oleObj spid="_x0000_s66566" name="Bitmap Image" r:id="rId3" imgW="4133333" imgH="4809524" progId="Paint.Picture">
                  <p:embed/>
                </p:oleObj>
              </mc:Choice>
              <mc:Fallback>
                <p:oleObj name="Bitmap Image" r:id="rId3" imgW="4133333" imgH="480952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488" y="1700213"/>
                        <a:ext cx="3779837"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solidFill>
                  <a:schemeClr val="tx1"/>
                </a:solidFill>
              </a:rPr>
              <a:t>Simulating a Communication Link….Examples            Cont</a:t>
            </a:r>
            <a:endParaRPr lang="en-IN" smtClean="0">
              <a:solidFill>
                <a:schemeClr val="tx1"/>
              </a:solidFill>
            </a:endParaRPr>
          </a:p>
        </p:txBody>
      </p:sp>
      <p:sp>
        <p:nvSpPr>
          <p:cNvPr id="67587" name="Text Box 3"/>
          <p:cNvSpPr txBox="1">
            <a:spLocks noChangeArrowheads="1"/>
          </p:cNvSpPr>
          <p:nvPr/>
        </p:nvSpPr>
        <p:spPr bwMode="auto">
          <a:xfrm>
            <a:off x="1116013" y="2781300"/>
            <a:ext cx="7272337"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100">
                <a:solidFill>
                  <a:srgbClr val="FF1389"/>
                </a:solidFill>
              </a:rPr>
              <a:t>Statement:</a:t>
            </a:r>
            <a:r>
              <a:rPr lang="en-US" sz="2100"/>
              <a:t> </a:t>
            </a:r>
            <a:r>
              <a:rPr lang="en-IN"/>
              <a:t>Modify the Gray-coded modulation example so that it uses a pair of square root raised cosine filters to perform pulse shaping and matched filtering at the transmitter and receiver, respectively.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smtClean="0"/>
              <a:t>Analog Modulation/Demodulation Functions</a:t>
            </a:r>
            <a:endParaRPr lang="en-IN" sz="3600" smtClean="0"/>
          </a:p>
        </p:txBody>
      </p:sp>
      <p:sp>
        <p:nvSpPr>
          <p:cNvPr id="10243" name="Rectangle 3"/>
          <p:cNvSpPr>
            <a:spLocks noChangeArrowheads="1"/>
          </p:cNvSpPr>
          <p:nvPr>
            <p:ph type="body" idx="1"/>
          </p:nvPr>
        </p:nvSpPr>
        <p:spPr>
          <a:xfrm>
            <a:off x="949325" y="1981200"/>
            <a:ext cx="787082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buFont typeface="Wingdings" panose="05000000000000000000" pitchFamily="2" charset="2"/>
              <a:buNone/>
            </a:pPr>
            <a:r>
              <a:rPr lang="en-IN" sz="2800" smtClean="0">
                <a:solidFill>
                  <a:srgbClr val="FF1389"/>
                </a:solidFill>
              </a:rPr>
              <a:t>ammod</a:t>
            </a:r>
            <a:r>
              <a:rPr lang="en-IN" sz="2800" smtClean="0"/>
              <a:t>	    Amplitude modulation</a:t>
            </a:r>
          </a:p>
          <a:p>
            <a:pPr eaLnBrk="1" hangingPunct="1">
              <a:buFont typeface="Wingdings" panose="05000000000000000000" pitchFamily="2" charset="2"/>
              <a:buNone/>
            </a:pPr>
            <a:r>
              <a:rPr lang="en-IN" sz="2800" smtClean="0">
                <a:solidFill>
                  <a:srgbClr val="FF1389"/>
                </a:solidFill>
              </a:rPr>
              <a:t>amdemod</a:t>
            </a:r>
            <a:r>
              <a:rPr lang="en-IN" sz="2800" smtClean="0"/>
              <a:t>	    Amplitude demodulation</a:t>
            </a:r>
          </a:p>
          <a:p>
            <a:pPr eaLnBrk="1" hangingPunct="1">
              <a:buFont typeface="Wingdings" panose="05000000000000000000" pitchFamily="2" charset="2"/>
              <a:buNone/>
            </a:pPr>
            <a:r>
              <a:rPr lang="en-IN" sz="2800" smtClean="0">
                <a:solidFill>
                  <a:srgbClr val="FF1389"/>
                </a:solidFill>
              </a:rPr>
              <a:t>fmmod</a:t>
            </a:r>
            <a:r>
              <a:rPr lang="en-IN" sz="2800" smtClean="0"/>
              <a:t>	    Frequency modulation</a:t>
            </a:r>
          </a:p>
          <a:p>
            <a:pPr eaLnBrk="1" hangingPunct="1">
              <a:buFont typeface="Wingdings" panose="05000000000000000000" pitchFamily="2" charset="2"/>
              <a:buNone/>
            </a:pPr>
            <a:r>
              <a:rPr lang="en-IN" sz="2800" smtClean="0">
                <a:solidFill>
                  <a:srgbClr val="FF1389"/>
                </a:solidFill>
              </a:rPr>
              <a:t>fmdemod</a:t>
            </a:r>
            <a:r>
              <a:rPr lang="en-IN" sz="2800" smtClean="0"/>
              <a:t>	    Frequency demodulation</a:t>
            </a:r>
          </a:p>
          <a:p>
            <a:pPr eaLnBrk="1" hangingPunct="1">
              <a:buFont typeface="Wingdings" panose="05000000000000000000" pitchFamily="2" charset="2"/>
              <a:buNone/>
            </a:pPr>
            <a:r>
              <a:rPr lang="en-IN" sz="2800" smtClean="0">
                <a:solidFill>
                  <a:srgbClr val="FF1389"/>
                </a:solidFill>
              </a:rPr>
              <a:t>pmmod</a:t>
            </a:r>
            <a:r>
              <a:rPr lang="en-IN" sz="2800" smtClean="0"/>
              <a:t>	    Phase modulation</a:t>
            </a:r>
          </a:p>
          <a:p>
            <a:pPr eaLnBrk="1" hangingPunct="1">
              <a:buFont typeface="Wingdings" panose="05000000000000000000" pitchFamily="2" charset="2"/>
              <a:buNone/>
            </a:pPr>
            <a:r>
              <a:rPr lang="en-IN" sz="2800" smtClean="0">
                <a:solidFill>
                  <a:srgbClr val="FF1389"/>
                </a:solidFill>
              </a:rPr>
              <a:t>pmdemod</a:t>
            </a:r>
            <a:r>
              <a:rPr lang="en-IN" sz="2800" smtClean="0"/>
              <a:t>	    Phase demodulation</a:t>
            </a:r>
          </a:p>
          <a:p>
            <a:pPr eaLnBrk="1" hangingPunct="1">
              <a:buFont typeface="Wingdings" panose="05000000000000000000" pitchFamily="2" charset="2"/>
              <a:buNone/>
            </a:pPr>
            <a:r>
              <a:rPr lang="en-IN" sz="2800" smtClean="0">
                <a:solidFill>
                  <a:srgbClr val="FF1389"/>
                </a:solidFill>
              </a:rPr>
              <a:t>ssbmod</a:t>
            </a:r>
            <a:r>
              <a:rPr lang="en-IN" sz="2800" smtClean="0"/>
              <a:t>	    Single sideband amplitude Mod</a:t>
            </a:r>
          </a:p>
          <a:p>
            <a:pPr eaLnBrk="1" hangingPunct="1">
              <a:buFont typeface="Wingdings" panose="05000000000000000000" pitchFamily="2" charset="2"/>
              <a:buNone/>
            </a:pPr>
            <a:r>
              <a:rPr lang="en-IN" sz="2800" smtClean="0">
                <a:solidFill>
                  <a:srgbClr val="FF1389"/>
                </a:solidFill>
              </a:rPr>
              <a:t>ssbdemod</a:t>
            </a:r>
            <a:r>
              <a:rPr lang="en-IN" sz="2800" smtClean="0"/>
              <a:t>	    Single sideband amplitude DeMod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Solution of the problem</a:t>
            </a:r>
            <a:endParaRPr lang="en-IN" smtClean="0"/>
          </a:p>
        </p:txBody>
      </p:sp>
      <p:sp>
        <p:nvSpPr>
          <p:cNvPr id="68611" name="Rectangle 3"/>
          <p:cNvSpPr>
            <a:spLocks noGrp="1" noChangeArrowheads="1"/>
          </p:cNvSpPr>
          <p:nvPr>
            <p:ph type="body" idx="1"/>
          </p:nvPr>
        </p:nvSpPr>
        <p:spPr/>
        <p:txBody>
          <a:bodyPr/>
          <a:lstStyle/>
          <a:p>
            <a:pPr eaLnBrk="1" hangingPunct="1">
              <a:buFont typeface="Wingdings" panose="05000000000000000000" pitchFamily="2" charset="2"/>
              <a:buNone/>
            </a:pPr>
            <a:r>
              <a:rPr lang="en-US" smtClean="0"/>
              <a:t>Type</a:t>
            </a:r>
          </a:p>
          <a:p>
            <a:pPr eaLnBrk="1" hangingPunct="1">
              <a:buFont typeface="Wingdings" panose="05000000000000000000" pitchFamily="2" charset="2"/>
              <a:buNone/>
            </a:pPr>
            <a:endParaRPr lang="en-US" smtClean="0"/>
          </a:p>
          <a:p>
            <a:pPr eaLnBrk="1" hangingPunct="1">
              <a:buFont typeface="Wingdings" panose="05000000000000000000" pitchFamily="2" charset="2"/>
              <a:buNone/>
            </a:pPr>
            <a:r>
              <a:rPr lang="en-US" smtClean="0"/>
              <a:t>&gt;&gt; edit commdoc_rrc</a:t>
            </a:r>
            <a:endParaRPr lang="en-IN" smtClean="0"/>
          </a:p>
          <a:p>
            <a:pPr eaLnBrk="1" hangingPunct="1">
              <a:buFont typeface="Wingdings" panose="05000000000000000000" pitchFamily="2" charset="2"/>
              <a:buNone/>
            </a:pPr>
            <a:r>
              <a:rPr lang="en-IN" smtClean="0"/>
              <a:t>           to view the code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Task1 </a:t>
            </a:r>
            <a:r>
              <a:rPr lang="en-IN" smtClean="0"/>
              <a:t>Define Filter-Related Parameters</a:t>
            </a:r>
          </a:p>
        </p:txBody>
      </p:sp>
      <p:sp>
        <p:nvSpPr>
          <p:cNvPr id="69635" name="Text Box 4"/>
          <p:cNvSpPr txBox="1">
            <a:spLocks noChangeArrowheads="1"/>
          </p:cNvSpPr>
          <p:nvPr/>
        </p:nvSpPr>
        <p:spPr bwMode="auto">
          <a:xfrm>
            <a:off x="1187450" y="2133600"/>
            <a:ext cx="676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nsamp = 4; 		% Oversampling rate</a:t>
            </a:r>
          </a:p>
        </p:txBody>
      </p:sp>
      <p:sp>
        <p:nvSpPr>
          <p:cNvPr id="69636" name="Text Box 5"/>
          <p:cNvSpPr txBox="1">
            <a:spLocks noChangeArrowheads="1"/>
          </p:cNvSpPr>
          <p:nvPr/>
        </p:nvSpPr>
        <p:spPr bwMode="auto">
          <a:xfrm>
            <a:off x="1258888" y="2781300"/>
            <a:ext cx="720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Also Define</a:t>
            </a:r>
            <a:endParaRPr lang="en-IN"/>
          </a:p>
        </p:txBody>
      </p:sp>
      <p:sp>
        <p:nvSpPr>
          <p:cNvPr id="69637" name="Text Box 6"/>
          <p:cNvSpPr txBox="1">
            <a:spLocks noChangeArrowheads="1"/>
          </p:cNvSpPr>
          <p:nvPr/>
        </p:nvSpPr>
        <p:spPr bwMode="auto">
          <a:xfrm>
            <a:off x="1258888" y="3789363"/>
            <a:ext cx="626586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Filter Definition</a:t>
            </a:r>
          </a:p>
          <a:p>
            <a:pPr eaLnBrk="1" hangingPunct="1"/>
            <a:r>
              <a:rPr lang="en-IN"/>
              <a:t>% Define filter-related parameters.</a:t>
            </a:r>
          </a:p>
          <a:p>
            <a:pPr eaLnBrk="1" hangingPunct="1"/>
            <a:r>
              <a:rPr lang="en-IN"/>
              <a:t>filtorder = 40; % Filter order</a:t>
            </a:r>
          </a:p>
          <a:p>
            <a:pPr eaLnBrk="1" hangingPunct="1"/>
            <a:r>
              <a:rPr lang="en-IN"/>
              <a:t>delay = filtorder/(nsamp*2); 	% Group delay (# of 				%input samples)</a:t>
            </a:r>
          </a:p>
          <a:p>
            <a:pPr eaLnBrk="1" hangingPunct="1"/>
            <a:r>
              <a:rPr lang="en-IN"/>
              <a:t>rolloff = 0.25; 			% Rolloff factor of filter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just" eaLnBrk="1" hangingPunct="1"/>
            <a:r>
              <a:rPr lang="en-US" smtClean="0"/>
              <a:t>Task 2 </a:t>
            </a:r>
            <a:r>
              <a:rPr lang="en-IN" smtClean="0"/>
              <a:t>Create a Square Root Raised Cosine Filter</a:t>
            </a:r>
          </a:p>
        </p:txBody>
      </p:sp>
      <p:sp>
        <p:nvSpPr>
          <p:cNvPr id="70659" name="Text Box 4"/>
          <p:cNvSpPr txBox="1">
            <a:spLocks noChangeArrowheads="1"/>
          </p:cNvSpPr>
          <p:nvPr/>
        </p:nvSpPr>
        <p:spPr bwMode="auto">
          <a:xfrm>
            <a:off x="1042988" y="1916113"/>
            <a:ext cx="727392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Create a square root raised cosine filter.</a:t>
            </a:r>
          </a:p>
          <a:p>
            <a:pPr eaLnBrk="1" hangingPunct="1"/>
            <a:r>
              <a:rPr lang="en-IN"/>
              <a:t>rrcfilter = rcosine(1,nsamp,'fir/sqrt',rolloff,delay);</a:t>
            </a:r>
          </a:p>
          <a:p>
            <a:pPr eaLnBrk="1" hangingPunct="1"/>
            <a:endParaRPr lang="en-IN"/>
          </a:p>
          <a:p>
            <a:pPr eaLnBrk="1" hangingPunct="1"/>
            <a:r>
              <a:rPr lang="en-IN"/>
              <a:t>% Plot impulse response.</a:t>
            </a:r>
          </a:p>
          <a:p>
            <a:pPr eaLnBrk="1" hangingPunct="1"/>
            <a:r>
              <a:rPr lang="en-IN"/>
              <a:t>figure; impz(rrcfilter,1);</a:t>
            </a:r>
          </a:p>
        </p:txBody>
      </p:sp>
      <p:graphicFrame>
        <p:nvGraphicFramePr>
          <p:cNvPr id="70660" name="Object 5"/>
          <p:cNvGraphicFramePr>
            <a:graphicFrameLocks noChangeAspect="1"/>
          </p:cNvGraphicFramePr>
          <p:nvPr>
            <p:ph idx="1"/>
          </p:nvPr>
        </p:nvGraphicFramePr>
        <p:xfrm>
          <a:off x="4492625" y="2714625"/>
          <a:ext cx="4400550" cy="3892550"/>
        </p:xfrm>
        <a:graphic>
          <a:graphicData uri="http://schemas.openxmlformats.org/presentationml/2006/ole">
            <mc:AlternateContent xmlns:mc="http://schemas.openxmlformats.org/markup-compatibility/2006">
              <mc:Choice xmlns:v="urn:schemas-microsoft-com:vml" Requires="v">
                <p:oleObj spid="_x0000_s70663" name="Bitmap Image" r:id="rId3" imgW="5447619" imgH="4819048" progId="Paint.Picture">
                  <p:embed/>
                </p:oleObj>
              </mc:Choice>
              <mc:Fallback>
                <p:oleObj name="Bitmap Image" r:id="rId3" imgW="5447619" imgH="4819048"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25" y="2714625"/>
                        <a:ext cx="440055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Task 3 </a:t>
            </a:r>
            <a:br>
              <a:rPr lang="en-US" smtClean="0"/>
            </a:br>
            <a:r>
              <a:rPr lang="en-IN" smtClean="0"/>
              <a:t>Filter the Modulated Signal</a:t>
            </a:r>
          </a:p>
        </p:txBody>
      </p:sp>
      <p:sp>
        <p:nvSpPr>
          <p:cNvPr id="71683" name="Text Box 4"/>
          <p:cNvSpPr txBox="1">
            <a:spLocks noChangeArrowheads="1"/>
          </p:cNvSpPr>
          <p:nvPr/>
        </p:nvSpPr>
        <p:spPr bwMode="auto">
          <a:xfrm>
            <a:off x="1042988" y="2060575"/>
            <a:ext cx="734536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Transmitted Signal</a:t>
            </a:r>
          </a:p>
          <a:p>
            <a:pPr eaLnBrk="1" hangingPunct="1"/>
            <a:r>
              <a:rPr lang="en-IN"/>
              <a:t>% Upsample and apply square root raised cosine filter.</a:t>
            </a:r>
          </a:p>
          <a:p>
            <a:pPr eaLnBrk="1" hangingPunct="1"/>
            <a:r>
              <a:rPr lang="en-IN"/>
              <a:t>ytx = rcosflt(y,1,nsamp,'filter',rrcfilter);</a:t>
            </a:r>
          </a:p>
          <a:p>
            <a:pPr eaLnBrk="1" hangingPunct="1"/>
            <a:endParaRPr lang="en-IN"/>
          </a:p>
          <a:p>
            <a:pPr eaLnBrk="1" hangingPunct="1"/>
            <a:r>
              <a:rPr lang="en-IN"/>
              <a:t>% Create eye diagram for part of filtered signal.</a:t>
            </a:r>
          </a:p>
          <a:p>
            <a:pPr eaLnBrk="1" hangingPunct="1"/>
            <a:r>
              <a:rPr lang="en-IN"/>
              <a:t>eyediagram(ytx(1:2000),nsamp*2);</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title"/>
          </p:nvPr>
        </p:nvSpPr>
        <p:spPr/>
        <p:txBody>
          <a:bodyPr/>
          <a:lstStyle/>
          <a:p>
            <a:pPr eaLnBrk="1" hangingPunct="1"/>
            <a:endParaRPr lang="en-US" smtClean="0"/>
          </a:p>
        </p:txBody>
      </p:sp>
      <p:graphicFrame>
        <p:nvGraphicFramePr>
          <p:cNvPr id="72707" name="Object 4"/>
          <p:cNvGraphicFramePr>
            <a:graphicFrameLocks noChangeAspect="1"/>
          </p:cNvGraphicFramePr>
          <p:nvPr>
            <p:ph idx="1"/>
          </p:nvPr>
        </p:nvGraphicFramePr>
        <p:xfrm>
          <a:off x="3203575" y="1628775"/>
          <a:ext cx="3816350" cy="4114800"/>
        </p:xfrm>
        <a:graphic>
          <a:graphicData uri="http://schemas.openxmlformats.org/presentationml/2006/ole">
            <mc:AlternateContent xmlns:mc="http://schemas.openxmlformats.org/markup-compatibility/2006">
              <mc:Choice xmlns:v="urn:schemas-microsoft-com:vml" Requires="v">
                <p:oleObj spid="_x0000_s72711" name="Bitmap Image" r:id="rId3" imgW="4533333" imgH="5961905" progId="Paint.Picture">
                  <p:embed/>
                </p:oleObj>
              </mc:Choice>
              <mc:Fallback>
                <p:oleObj name="Bitmap Image" r:id="rId3" imgW="4533333" imgH="5961905"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628775"/>
                        <a:ext cx="38163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8" name="Text Box 8"/>
          <p:cNvSpPr txBox="1">
            <a:spLocks noChangeArrowheads="1"/>
          </p:cNvSpPr>
          <p:nvPr/>
        </p:nvSpPr>
        <p:spPr bwMode="auto">
          <a:xfrm>
            <a:off x="3995738" y="60928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Fig: Eye Diagram</a:t>
            </a:r>
            <a:endParaRPr lang="en-IN"/>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Task 4 </a:t>
            </a:r>
            <a:br>
              <a:rPr lang="en-US" smtClean="0"/>
            </a:br>
            <a:r>
              <a:rPr lang="en-IN" smtClean="0"/>
              <a:t>Filter the Received Signal </a:t>
            </a:r>
          </a:p>
        </p:txBody>
      </p:sp>
      <p:sp>
        <p:nvSpPr>
          <p:cNvPr id="73731" name="Text Box 4"/>
          <p:cNvSpPr txBox="1">
            <a:spLocks noChangeArrowheads="1"/>
          </p:cNvSpPr>
          <p:nvPr/>
        </p:nvSpPr>
        <p:spPr bwMode="auto">
          <a:xfrm>
            <a:off x="1042988" y="1989138"/>
            <a:ext cx="734536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Received Signal</a:t>
            </a:r>
          </a:p>
          <a:p>
            <a:pPr eaLnBrk="1" hangingPunct="1"/>
            <a:r>
              <a:rPr lang="en-IN"/>
              <a:t>% Filter received signal using square root raised cosine filter.</a:t>
            </a:r>
          </a:p>
          <a:p>
            <a:pPr eaLnBrk="1" hangingPunct="1"/>
            <a:r>
              <a:rPr lang="en-IN"/>
              <a:t>yrx = rcosflt(ynoisy,1,nsamp,'Fs/filter',rrcfilter);</a:t>
            </a:r>
          </a:p>
          <a:p>
            <a:pPr eaLnBrk="1" hangingPunct="1"/>
            <a:r>
              <a:rPr lang="en-IN"/>
              <a:t>yrx = downsample(yrx,nsamp); 		% Downsample.</a:t>
            </a:r>
          </a:p>
          <a:p>
            <a:pPr eaLnBrk="1" hangingPunct="1"/>
            <a:r>
              <a:rPr lang="en-IN"/>
              <a:t>yrx = yrx(2*delay+1:end-2*delay); 		% Account for delay.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Task 5  </a:t>
            </a:r>
            <a:r>
              <a:rPr lang="en-IN" smtClean="0"/>
              <a:t>Adjust the Scatter Plot</a:t>
            </a:r>
          </a:p>
        </p:txBody>
      </p:sp>
      <p:sp>
        <p:nvSpPr>
          <p:cNvPr id="74755" name="Text Box 4"/>
          <p:cNvSpPr txBox="1">
            <a:spLocks noChangeArrowheads="1"/>
          </p:cNvSpPr>
          <p:nvPr/>
        </p:nvSpPr>
        <p:spPr bwMode="auto">
          <a:xfrm>
            <a:off x="1116013" y="2060575"/>
            <a:ext cx="7272337"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Scatter Plot</a:t>
            </a:r>
          </a:p>
          <a:p>
            <a:pPr eaLnBrk="1" hangingPunct="1"/>
            <a:r>
              <a:rPr lang="en-IN"/>
              <a:t>% Create scatter plot of received signal before and</a:t>
            </a:r>
          </a:p>
          <a:p>
            <a:pPr eaLnBrk="1" hangingPunct="1"/>
            <a:r>
              <a:rPr lang="en-IN"/>
              <a:t>% after filtering.</a:t>
            </a:r>
          </a:p>
          <a:p>
            <a:pPr eaLnBrk="1" hangingPunct="1"/>
            <a:r>
              <a:rPr lang="en-IN"/>
              <a:t>h = scatterplot(sqrt(nsamp)*ynoisy(1:nsamp*5e3),nsamp,0,'g.');</a:t>
            </a:r>
          </a:p>
          <a:p>
            <a:pPr eaLnBrk="1" hangingPunct="1"/>
            <a:r>
              <a:rPr lang="en-IN"/>
              <a:t>hold on;</a:t>
            </a:r>
          </a:p>
          <a:p>
            <a:pPr eaLnBrk="1" hangingPunct="1"/>
            <a:r>
              <a:rPr lang="en-IN"/>
              <a:t>scatterplot(yrx(1:5e3),1,0,'kx',h);</a:t>
            </a:r>
          </a:p>
          <a:p>
            <a:pPr eaLnBrk="1" hangingPunct="1"/>
            <a:r>
              <a:rPr lang="en-IN"/>
              <a:t>title('Received Signal, Before and After Filtering');</a:t>
            </a:r>
          </a:p>
          <a:p>
            <a:pPr eaLnBrk="1" hangingPunct="1"/>
            <a:r>
              <a:rPr lang="en-IN"/>
              <a:t>legend('Before Filtering','After Filtering');</a:t>
            </a:r>
          </a:p>
          <a:p>
            <a:pPr eaLnBrk="1" hangingPunct="1"/>
            <a:r>
              <a:rPr lang="en-IN"/>
              <a:t>axis([-5 5 -5 5]); 			% Set axis ranges.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title"/>
          </p:nvPr>
        </p:nvSpPr>
        <p:spPr/>
        <p:txBody>
          <a:bodyPr/>
          <a:lstStyle/>
          <a:p>
            <a:pPr eaLnBrk="1" hangingPunct="1"/>
            <a:r>
              <a:rPr lang="en-US" smtClean="0"/>
              <a:t>Results</a:t>
            </a:r>
            <a:endParaRPr lang="en-IN" smtClean="0"/>
          </a:p>
        </p:txBody>
      </p:sp>
      <p:sp>
        <p:nvSpPr>
          <p:cNvPr id="75779" name="Text Box 7"/>
          <p:cNvSpPr txBox="1">
            <a:spLocks noChangeArrowheads="1"/>
          </p:cNvSpPr>
          <p:nvPr/>
        </p:nvSpPr>
        <p:spPr bwMode="auto">
          <a:xfrm>
            <a:off x="3348038" y="60928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t>Fig: Scatter Plot</a:t>
            </a:r>
            <a:endParaRPr lang="en-IN"/>
          </a:p>
        </p:txBody>
      </p:sp>
      <p:graphicFrame>
        <p:nvGraphicFramePr>
          <p:cNvPr id="75780" name="Object 8"/>
          <p:cNvGraphicFramePr>
            <a:graphicFrameLocks noChangeAspect="1"/>
          </p:cNvGraphicFramePr>
          <p:nvPr>
            <p:ph idx="1"/>
          </p:nvPr>
        </p:nvGraphicFramePr>
        <p:xfrm>
          <a:off x="3014663" y="1628775"/>
          <a:ext cx="3830637" cy="4467225"/>
        </p:xfrm>
        <a:graphic>
          <a:graphicData uri="http://schemas.openxmlformats.org/presentationml/2006/ole">
            <mc:AlternateContent xmlns:mc="http://schemas.openxmlformats.org/markup-compatibility/2006">
              <mc:Choice xmlns:v="urn:schemas-microsoft-com:vml" Requires="v">
                <p:oleObj spid="_x0000_s75783" name="Bitmap Image" r:id="rId3" imgW="4133333" imgH="4819048" progId="Paint.Picture">
                  <p:embed/>
                </p:oleObj>
              </mc:Choice>
              <mc:Fallback>
                <p:oleObj name="Bitmap Image" r:id="rId3" imgW="4133333" imgH="4819048"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1628775"/>
                        <a:ext cx="3830637"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Presentation Outline		</a:t>
            </a:r>
            <a:endParaRPr lang="en-IN" smtClean="0"/>
          </a:p>
        </p:txBody>
      </p:sp>
      <p:sp>
        <p:nvSpPr>
          <p:cNvPr id="76803" name="Rectangle 3"/>
          <p:cNvSpPr>
            <a:spLocks noGrp="1" noChangeArrowheads="1"/>
          </p:cNvSpPr>
          <p:nvPr>
            <p:ph type="body" idx="1"/>
          </p:nvPr>
        </p:nvSpPr>
        <p:spPr/>
        <p:txBody>
          <a:bodyPr/>
          <a:lstStyle/>
          <a:p>
            <a:pPr algn="just" eaLnBrk="1" hangingPunct="1">
              <a:lnSpc>
                <a:spcPct val="80000"/>
              </a:lnSpc>
              <a:buClr>
                <a:srgbClr val="FF1389"/>
              </a:buClr>
            </a:pPr>
            <a:r>
              <a:rPr lang="en-US" sz="2800" smtClean="0"/>
              <a:t>Objective of the Lecture</a:t>
            </a:r>
          </a:p>
          <a:p>
            <a:pPr algn="just" eaLnBrk="1" hangingPunct="1">
              <a:lnSpc>
                <a:spcPct val="80000"/>
              </a:lnSpc>
              <a:buClr>
                <a:srgbClr val="FF1389"/>
              </a:buClr>
            </a:pPr>
            <a:r>
              <a:rPr lang="en-US" sz="2800" smtClean="0"/>
              <a:t>Section Overview</a:t>
            </a:r>
          </a:p>
          <a:p>
            <a:pPr algn="just" eaLnBrk="1" hangingPunct="1">
              <a:lnSpc>
                <a:spcPct val="80000"/>
              </a:lnSpc>
              <a:buClr>
                <a:srgbClr val="FF1389"/>
              </a:buClr>
            </a:pPr>
            <a:r>
              <a:rPr lang="en-US" sz="2800" smtClean="0"/>
              <a:t>Expected background from the Users</a:t>
            </a:r>
          </a:p>
          <a:p>
            <a:pPr algn="just" eaLnBrk="1" hangingPunct="1">
              <a:lnSpc>
                <a:spcPct val="80000"/>
              </a:lnSpc>
              <a:buClr>
                <a:srgbClr val="FF1389"/>
              </a:buClr>
            </a:pPr>
            <a:r>
              <a:rPr lang="en-US" sz="2800" smtClean="0"/>
              <a:t>Studying Components of the Communication System</a:t>
            </a:r>
          </a:p>
          <a:p>
            <a:pPr algn="just" eaLnBrk="1" hangingPunct="1">
              <a:lnSpc>
                <a:spcPct val="80000"/>
              </a:lnSpc>
              <a:buClr>
                <a:srgbClr val="FF1389"/>
              </a:buClr>
            </a:pPr>
            <a:r>
              <a:rPr lang="en-US" sz="2800" smtClean="0"/>
              <a:t>BER : As performance evaluation Technique</a:t>
            </a:r>
          </a:p>
          <a:p>
            <a:pPr algn="just" eaLnBrk="1" hangingPunct="1">
              <a:lnSpc>
                <a:spcPct val="80000"/>
              </a:lnSpc>
              <a:buClr>
                <a:srgbClr val="FF1389"/>
              </a:buClr>
            </a:pPr>
            <a:r>
              <a:rPr lang="en-US" sz="2800" smtClean="0"/>
              <a:t>Scatter Plot </a:t>
            </a:r>
          </a:p>
          <a:p>
            <a:pPr algn="just" eaLnBrk="1" hangingPunct="1">
              <a:lnSpc>
                <a:spcPct val="80000"/>
              </a:lnSpc>
              <a:buClr>
                <a:srgbClr val="FF1389"/>
              </a:buClr>
            </a:pPr>
            <a:r>
              <a:rPr lang="en-US" sz="2800" smtClean="0"/>
              <a:t>Simulating a Communication Link….Examples</a:t>
            </a:r>
          </a:p>
          <a:p>
            <a:pPr algn="just" eaLnBrk="1" hangingPunct="1">
              <a:lnSpc>
                <a:spcPct val="80000"/>
              </a:lnSpc>
              <a:buClr>
                <a:srgbClr val="FF1389"/>
              </a:buClr>
            </a:pPr>
            <a:r>
              <a:rPr lang="en-US" sz="2800" smtClean="0">
                <a:solidFill>
                  <a:srgbClr val="FF1389"/>
                </a:solidFill>
              </a:rPr>
              <a:t>BERTool : A Bit Error Rate GUI</a:t>
            </a:r>
          </a:p>
        </p:txBody>
      </p:sp>
      <p:sp>
        <p:nvSpPr>
          <p:cNvPr id="76804" name="AutoShape 4"/>
          <p:cNvSpPr>
            <a:spLocks noChangeArrowheads="1"/>
          </p:cNvSpPr>
          <p:nvPr/>
        </p:nvSpPr>
        <p:spPr bwMode="auto">
          <a:xfrm>
            <a:off x="323850" y="5729288"/>
            <a:ext cx="652463" cy="287337"/>
          </a:xfrm>
          <a:prstGeom prst="rightArrow">
            <a:avLst>
              <a:gd name="adj1" fmla="val 50000"/>
              <a:gd name="adj2" fmla="val 56768"/>
            </a:avLst>
          </a:prstGeom>
          <a:solidFill>
            <a:srgbClr val="FF1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3700" smtClean="0">
                <a:solidFill>
                  <a:schemeClr val="tx1"/>
                </a:solidFill>
              </a:rPr>
              <a:t>BERTool : A Bit Error Rate GUI</a:t>
            </a:r>
            <a:endParaRPr lang="en-IN" sz="3700" smtClean="0">
              <a:solidFill>
                <a:schemeClr val="tx1"/>
              </a:solidFill>
            </a:endParaRPr>
          </a:p>
        </p:txBody>
      </p:sp>
      <p:sp>
        <p:nvSpPr>
          <p:cNvPr id="77827" name="Rectangle 3"/>
          <p:cNvSpPr>
            <a:spLocks noGrp="1" noChangeArrowheads="1"/>
          </p:cNvSpPr>
          <p:nvPr>
            <p:ph type="body" idx="1"/>
          </p:nvPr>
        </p:nvSpPr>
        <p:spPr/>
        <p:txBody>
          <a:bodyPr/>
          <a:lstStyle/>
          <a:p>
            <a:pPr algn="just" eaLnBrk="1" hangingPunct="1"/>
            <a:r>
              <a:rPr lang="en-IN" sz="2800" smtClean="0"/>
              <a:t>BERTool is an interactive GUI for analyzing communication systems' bit error rate (BER) performance</a:t>
            </a:r>
          </a:p>
          <a:p>
            <a:pPr algn="just" eaLnBrk="1" hangingPunct="1"/>
            <a:r>
              <a:rPr lang="en-IN" sz="2800" smtClean="0"/>
              <a:t>Using BERTool you can</a:t>
            </a:r>
          </a:p>
          <a:p>
            <a:pPr lvl="2" algn="just" eaLnBrk="1" hangingPunct="1"/>
            <a:r>
              <a:rPr lang="en-IN" sz="2000" smtClean="0"/>
              <a:t>Generate BER data</a:t>
            </a:r>
          </a:p>
          <a:p>
            <a:pPr lvl="2" algn="just" eaLnBrk="1" hangingPunct="1"/>
            <a:r>
              <a:rPr lang="en-IN" sz="2000" smtClean="0"/>
              <a:t>Plot one or more BER data sets on a single set of axes</a:t>
            </a:r>
          </a:p>
          <a:p>
            <a:pPr lvl="2" algn="just" eaLnBrk="1" hangingPunct="1"/>
            <a:r>
              <a:rPr lang="en-IN" sz="2000" smtClean="0"/>
              <a:t>Fit a curve to a set of simulation data</a:t>
            </a:r>
          </a:p>
          <a:p>
            <a:pPr lvl="2" algn="just" eaLnBrk="1" hangingPunct="1"/>
            <a:r>
              <a:rPr lang="en-IN" sz="2000" smtClean="0"/>
              <a:t>Send BER data to the MATLAB workspace or to a file for any further processing you might want to perform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rgbClr val="FF1389"/>
                </a:solidFill>
              </a:rPr>
              <a:t>ammod</a:t>
            </a:r>
            <a:r>
              <a:rPr lang="en-US" smtClean="0"/>
              <a:t>  Amplitude modulation</a:t>
            </a:r>
            <a:endParaRPr lang="en-IN" smtClean="0"/>
          </a:p>
        </p:txBody>
      </p:sp>
      <p:sp>
        <p:nvSpPr>
          <p:cNvPr id="11267" name="Text Box 5"/>
          <p:cNvSpPr txBox="1">
            <a:spLocks noChangeArrowheads="1"/>
          </p:cNvSpPr>
          <p:nvPr/>
        </p:nvSpPr>
        <p:spPr bwMode="auto">
          <a:xfrm>
            <a:off x="1042988" y="2051050"/>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11268" name="Text Box 6"/>
          <p:cNvSpPr txBox="1">
            <a:spLocks noChangeArrowheads="1"/>
          </p:cNvSpPr>
          <p:nvPr/>
        </p:nvSpPr>
        <p:spPr bwMode="auto">
          <a:xfrm>
            <a:off x="1908175" y="2565400"/>
            <a:ext cx="46085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solidFill>
                  <a:srgbClr val="1F8400"/>
                </a:solidFill>
              </a:rPr>
              <a:t>y = ammod(x,Fc,Fs)</a:t>
            </a:r>
          </a:p>
          <a:p>
            <a:pPr eaLnBrk="1" hangingPunct="1"/>
            <a:r>
              <a:rPr lang="en-IN">
                <a:solidFill>
                  <a:srgbClr val="1F8400"/>
                </a:solidFill>
              </a:rPr>
              <a:t>y = ammod(x,Fc,Fs,ini_phase)</a:t>
            </a:r>
          </a:p>
          <a:p>
            <a:pPr eaLnBrk="1" hangingPunct="1"/>
            <a:r>
              <a:rPr lang="en-IN">
                <a:solidFill>
                  <a:srgbClr val="1F8400"/>
                </a:solidFill>
              </a:rPr>
              <a:t>y = ammod(x,Fc,Fs,ini_phase,carramp)</a:t>
            </a:r>
          </a:p>
        </p:txBody>
      </p:sp>
      <p:sp>
        <p:nvSpPr>
          <p:cNvPr id="11269" name="Text Box 7"/>
          <p:cNvSpPr txBox="1">
            <a:spLocks noChangeArrowheads="1"/>
          </p:cNvSpPr>
          <p:nvPr/>
        </p:nvSpPr>
        <p:spPr bwMode="auto">
          <a:xfrm>
            <a:off x="2843213" y="3933825"/>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Where</a:t>
            </a:r>
            <a:endParaRPr lang="en-IN"/>
          </a:p>
        </p:txBody>
      </p:sp>
      <p:sp>
        <p:nvSpPr>
          <p:cNvPr id="11270" name="Text Box 8"/>
          <p:cNvSpPr txBox="1">
            <a:spLocks noChangeArrowheads="1"/>
          </p:cNvSpPr>
          <p:nvPr/>
        </p:nvSpPr>
        <p:spPr bwMode="auto">
          <a:xfrm>
            <a:off x="3492500" y="4365625"/>
            <a:ext cx="4967288"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x = Analog Signal</a:t>
            </a:r>
          </a:p>
          <a:p>
            <a:pPr eaLnBrk="1" hangingPunct="1">
              <a:spcBef>
                <a:spcPct val="50000"/>
              </a:spcBef>
            </a:pPr>
            <a:r>
              <a:rPr lang="en-US"/>
              <a:t>Fc = Carrier Signal</a:t>
            </a:r>
          </a:p>
          <a:p>
            <a:pPr eaLnBrk="1" hangingPunct="1">
              <a:spcBef>
                <a:spcPct val="50000"/>
              </a:spcBef>
            </a:pPr>
            <a:r>
              <a:rPr lang="en-US"/>
              <a:t>Fs = Sampling Frequency</a:t>
            </a:r>
          </a:p>
          <a:p>
            <a:pPr eaLnBrk="1" hangingPunct="1">
              <a:spcBef>
                <a:spcPct val="50000"/>
              </a:spcBef>
            </a:pPr>
            <a:r>
              <a:rPr lang="en-IN"/>
              <a:t>ini_phase = Initial phase of the Carrier</a:t>
            </a:r>
          </a:p>
          <a:p>
            <a:pPr eaLnBrk="1" hangingPunct="1">
              <a:spcBef>
                <a:spcPct val="50000"/>
              </a:spcBef>
            </a:pPr>
            <a:r>
              <a:rPr lang="en-IN"/>
              <a:t>carramp = Carrier Amplitude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Opening BERTool</a:t>
            </a:r>
            <a:endParaRPr lang="en-IN" smtClean="0"/>
          </a:p>
        </p:txBody>
      </p:sp>
      <p:sp>
        <p:nvSpPr>
          <p:cNvPr id="78851" name="Rectangle 3"/>
          <p:cNvSpPr>
            <a:spLocks noGrp="1" noChangeArrowheads="1"/>
          </p:cNvSpPr>
          <p:nvPr>
            <p:ph type="body" idx="1"/>
          </p:nvPr>
        </p:nvSpPr>
        <p:spPr/>
        <p:txBody>
          <a:bodyPr/>
          <a:lstStyle/>
          <a:p>
            <a:pPr eaLnBrk="1" hangingPunct="1">
              <a:buFont typeface="Wingdings" panose="05000000000000000000" pitchFamily="2" charset="2"/>
              <a:buNone/>
            </a:pPr>
            <a:r>
              <a:rPr lang="en-US" smtClean="0"/>
              <a:t>To Open the BERTool type</a:t>
            </a:r>
          </a:p>
          <a:p>
            <a:pPr eaLnBrk="1" hangingPunct="1">
              <a:buFont typeface="Wingdings" panose="05000000000000000000" pitchFamily="2" charset="2"/>
              <a:buNone/>
            </a:pPr>
            <a:endParaRPr lang="en-US" smtClean="0"/>
          </a:p>
          <a:p>
            <a:pPr eaLnBrk="1" hangingPunct="1">
              <a:buFont typeface="Wingdings" panose="05000000000000000000" pitchFamily="2" charset="2"/>
              <a:buNone/>
            </a:pPr>
            <a:r>
              <a:rPr lang="en-US" smtClean="0"/>
              <a:t>&gt;&gt; </a:t>
            </a:r>
            <a:r>
              <a:rPr lang="en-IN" smtClean="0"/>
              <a:t>bertool </a:t>
            </a:r>
          </a:p>
          <a:p>
            <a:pPr eaLnBrk="1" hangingPunct="1">
              <a:buFont typeface="Wingdings" panose="05000000000000000000" pitchFamily="2" charset="2"/>
              <a:buNone/>
            </a:pPr>
            <a:endParaRPr lang="en-US" smtClean="0"/>
          </a:p>
          <a:p>
            <a:pPr eaLnBrk="1" hangingPunct="1">
              <a:buFont typeface="Wingdings" panose="05000000000000000000" pitchFamily="2" charset="2"/>
              <a:buNone/>
            </a:pPr>
            <a:r>
              <a:rPr lang="en-US" smtClean="0"/>
              <a:t>In command prompt</a:t>
            </a:r>
            <a:endParaRPr lang="en-IN"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title"/>
          </p:nvPr>
        </p:nvSpPr>
        <p:spPr/>
        <p:txBody>
          <a:bodyPr/>
          <a:lstStyle/>
          <a:p>
            <a:pPr eaLnBrk="1" hangingPunct="1"/>
            <a:r>
              <a:rPr lang="en-US" smtClean="0"/>
              <a:t>BERTool</a:t>
            </a:r>
            <a:endParaRPr lang="en-IN" smtClean="0"/>
          </a:p>
        </p:txBody>
      </p:sp>
      <p:graphicFrame>
        <p:nvGraphicFramePr>
          <p:cNvPr id="79875" name="Object 4"/>
          <p:cNvGraphicFramePr>
            <a:graphicFrameLocks noChangeAspect="1"/>
          </p:cNvGraphicFramePr>
          <p:nvPr>
            <p:ph idx="1"/>
          </p:nvPr>
        </p:nvGraphicFramePr>
        <p:xfrm>
          <a:off x="2882900" y="1557338"/>
          <a:ext cx="4184650" cy="4538662"/>
        </p:xfrm>
        <a:graphic>
          <a:graphicData uri="http://schemas.openxmlformats.org/presentationml/2006/ole">
            <mc:AlternateContent xmlns:mc="http://schemas.openxmlformats.org/markup-compatibility/2006">
              <mc:Choice xmlns:v="urn:schemas-microsoft-com:vml" Requires="v">
                <p:oleObj spid="_x0000_s79878" name="Bitmap Image" r:id="rId3" imgW="6039693" imgH="6552381" progId="Paint.Picture">
                  <p:embed/>
                </p:oleObj>
              </mc:Choice>
              <mc:Fallback>
                <p:oleObj name="Bitmap Image" r:id="rId3" imgW="6039693" imgH="655238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900" y="1557338"/>
                        <a:ext cx="4184650" cy="453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BERTool Environment</a:t>
            </a:r>
            <a:endParaRPr lang="en-IN" smtClean="0"/>
          </a:p>
        </p:txBody>
      </p:sp>
      <p:sp>
        <p:nvSpPr>
          <p:cNvPr id="80899" name="Text Box 4"/>
          <p:cNvSpPr txBox="1">
            <a:spLocks noChangeArrowheads="1"/>
          </p:cNvSpPr>
          <p:nvPr/>
        </p:nvSpPr>
        <p:spPr bwMode="auto">
          <a:xfrm>
            <a:off x="2700338" y="479742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IN"/>
              <a:t>A data viewer at the top. It is initially empty</a:t>
            </a:r>
          </a:p>
        </p:txBody>
      </p:sp>
      <p:graphicFrame>
        <p:nvGraphicFramePr>
          <p:cNvPr id="80900" name="Object 5"/>
          <p:cNvGraphicFramePr>
            <a:graphicFrameLocks noChangeAspect="1"/>
          </p:cNvGraphicFramePr>
          <p:nvPr>
            <p:ph idx="1"/>
          </p:nvPr>
        </p:nvGraphicFramePr>
        <p:xfrm>
          <a:off x="1835150" y="3068638"/>
          <a:ext cx="6029325" cy="1524000"/>
        </p:xfrm>
        <a:graphic>
          <a:graphicData uri="http://schemas.openxmlformats.org/presentationml/2006/ole">
            <mc:AlternateContent xmlns:mc="http://schemas.openxmlformats.org/markup-compatibility/2006">
              <mc:Choice xmlns:v="urn:schemas-microsoft-com:vml" Requires="v">
                <p:oleObj spid="_x0000_s80903" name="Bitmap Image" r:id="rId3" imgW="6028571" imgH="1523810" progId="Paint.Picture">
                  <p:embed/>
                </p:oleObj>
              </mc:Choice>
              <mc:Fallback>
                <p:oleObj name="Bitmap Image" r:id="rId3" imgW="6028571" imgH="1523810"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068638"/>
                        <a:ext cx="60293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BERTool Environment</a:t>
            </a:r>
            <a:endParaRPr lang="en-IN" smtClean="0"/>
          </a:p>
        </p:txBody>
      </p:sp>
      <p:graphicFrame>
        <p:nvGraphicFramePr>
          <p:cNvPr id="81923" name="Object 4"/>
          <p:cNvGraphicFramePr>
            <a:graphicFrameLocks noChangeAspect="1"/>
          </p:cNvGraphicFramePr>
          <p:nvPr>
            <p:ph idx="1"/>
          </p:nvPr>
        </p:nvGraphicFramePr>
        <p:xfrm>
          <a:off x="2124075" y="1700213"/>
          <a:ext cx="5459413" cy="4114800"/>
        </p:xfrm>
        <a:graphic>
          <a:graphicData uri="http://schemas.openxmlformats.org/presentationml/2006/ole">
            <mc:AlternateContent xmlns:mc="http://schemas.openxmlformats.org/markup-compatibility/2006">
              <mc:Choice xmlns:v="urn:schemas-microsoft-com:vml" Requires="v">
                <p:oleObj spid="_x0000_s81927" name="Bitmap Image" r:id="rId3" imgW="6001588" imgH="4525007" progId="Paint.Picture">
                  <p:embed/>
                </p:oleObj>
              </mc:Choice>
              <mc:Fallback>
                <p:oleObj name="Bitmap Image" r:id="rId3" imgW="6001588" imgH="452500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700213"/>
                        <a:ext cx="54594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4" name="Text Box 6"/>
          <p:cNvSpPr txBox="1">
            <a:spLocks noChangeArrowheads="1"/>
          </p:cNvSpPr>
          <p:nvPr/>
        </p:nvSpPr>
        <p:spPr bwMode="auto">
          <a:xfrm>
            <a:off x="3276600" y="6165850"/>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A set of tabs on the bottom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IN" smtClean="0"/>
              <a:t>Computing Theoretical BERs</a:t>
            </a:r>
          </a:p>
        </p:txBody>
      </p:sp>
      <p:graphicFrame>
        <p:nvGraphicFramePr>
          <p:cNvPr id="82947" name="Object 4"/>
          <p:cNvGraphicFramePr>
            <a:graphicFrameLocks noChangeAspect="1"/>
          </p:cNvGraphicFramePr>
          <p:nvPr>
            <p:ph idx="1"/>
          </p:nvPr>
        </p:nvGraphicFramePr>
        <p:xfrm>
          <a:off x="2555875" y="2349500"/>
          <a:ext cx="3587750" cy="2703513"/>
        </p:xfrm>
        <a:graphic>
          <a:graphicData uri="http://schemas.openxmlformats.org/presentationml/2006/ole">
            <mc:AlternateContent xmlns:mc="http://schemas.openxmlformats.org/markup-compatibility/2006">
              <mc:Choice xmlns:v="urn:schemas-microsoft-com:vml" Requires="v">
                <p:oleObj spid="_x0000_s82953" name="Bitmap Image" r:id="rId3" imgW="6001588" imgH="4525007" progId="Paint.Picture">
                  <p:embed/>
                </p:oleObj>
              </mc:Choice>
              <mc:Fallback>
                <p:oleObj name="Bitmap Image" r:id="rId3" imgW="6001588" imgH="452500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349500"/>
                        <a:ext cx="3587750" cy="270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8" name="Text Box 6"/>
          <p:cNvSpPr txBox="1">
            <a:spLocks noChangeArrowheads="1"/>
          </p:cNvSpPr>
          <p:nvPr/>
        </p:nvSpPr>
        <p:spPr bwMode="auto">
          <a:xfrm>
            <a:off x="971550" y="1773238"/>
            <a:ext cx="741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 </a:t>
            </a:r>
            <a:r>
              <a:rPr lang="en-IN"/>
              <a:t>Open BERTool, and go to the Theoretical tab.</a:t>
            </a:r>
          </a:p>
        </p:txBody>
      </p:sp>
      <p:sp>
        <p:nvSpPr>
          <p:cNvPr id="82949" name="Text Box 7"/>
          <p:cNvSpPr txBox="1">
            <a:spLocks noChangeArrowheads="1"/>
          </p:cNvSpPr>
          <p:nvPr/>
        </p:nvSpPr>
        <p:spPr bwMode="auto">
          <a:xfrm>
            <a:off x="1042988" y="5300663"/>
            <a:ext cx="77771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t>2. </a:t>
            </a:r>
            <a:r>
              <a:rPr lang="en-IN"/>
              <a:t>Set the parameters to reflect the system whose performance you want to analyze. Some parameters are visible and active only when other parameters have specific values. </a:t>
            </a:r>
          </a:p>
        </p:txBody>
      </p:sp>
      <p:sp>
        <p:nvSpPr>
          <p:cNvPr id="82950" name="Text Box 8"/>
          <p:cNvSpPr txBox="1">
            <a:spLocks noChangeArrowheads="1"/>
          </p:cNvSpPr>
          <p:nvPr/>
        </p:nvSpPr>
        <p:spPr bwMode="auto">
          <a:xfrm>
            <a:off x="1116013" y="6381750"/>
            <a:ext cx="763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3. </a:t>
            </a:r>
            <a:r>
              <a:rPr lang="en-IN"/>
              <a:t>Click Plot.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title"/>
          </p:nvPr>
        </p:nvSpPr>
        <p:spPr/>
        <p:txBody>
          <a:bodyPr/>
          <a:lstStyle/>
          <a:p>
            <a:pPr eaLnBrk="1" hangingPunct="1"/>
            <a:r>
              <a:rPr lang="en-IN" smtClean="0"/>
              <a:t>Computing Theoretical BERs</a:t>
            </a:r>
          </a:p>
        </p:txBody>
      </p:sp>
      <p:graphicFrame>
        <p:nvGraphicFramePr>
          <p:cNvPr id="83971" name="Object 4"/>
          <p:cNvGraphicFramePr>
            <a:graphicFrameLocks noChangeAspect="1"/>
          </p:cNvGraphicFramePr>
          <p:nvPr>
            <p:ph sz="half" idx="1"/>
          </p:nvPr>
        </p:nvGraphicFramePr>
        <p:xfrm>
          <a:off x="2627313" y="2565400"/>
          <a:ext cx="3754437" cy="3681413"/>
        </p:xfrm>
        <a:graphic>
          <a:graphicData uri="http://schemas.openxmlformats.org/presentationml/2006/ole">
            <mc:AlternateContent xmlns:mc="http://schemas.openxmlformats.org/markup-compatibility/2006">
              <mc:Choice xmlns:v="urn:schemas-microsoft-com:vml" Requires="v">
                <p:oleObj spid="_x0000_s83977" name="Bitmap Image" r:id="rId3" imgW="4923810" imgH="4828571" progId="Paint.Picture">
                  <p:embed/>
                </p:oleObj>
              </mc:Choice>
              <mc:Fallback>
                <p:oleObj name="Bitmap Image" r:id="rId3" imgW="4923810" imgH="482857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565400"/>
                        <a:ext cx="3754437"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2" name="Object 7"/>
          <p:cNvGraphicFramePr>
            <a:graphicFrameLocks noChangeAspect="1"/>
          </p:cNvGraphicFramePr>
          <p:nvPr>
            <p:ph sz="half" idx="2"/>
          </p:nvPr>
        </p:nvGraphicFramePr>
        <p:xfrm>
          <a:off x="1692275" y="1989138"/>
          <a:ext cx="6337300" cy="425450"/>
        </p:xfrm>
        <a:graphic>
          <a:graphicData uri="http://schemas.openxmlformats.org/presentationml/2006/ole">
            <mc:AlternateContent xmlns:mc="http://schemas.openxmlformats.org/markup-compatibility/2006">
              <mc:Choice xmlns:v="urn:schemas-microsoft-com:vml" Requires="v">
                <p:oleObj spid="_x0000_s83978" name="Bitmap Image" r:id="rId5" imgW="6047619" imgH="685714" progId="Paint.Picture">
                  <p:embed/>
                </p:oleObj>
              </mc:Choice>
              <mc:Fallback>
                <p:oleObj name="Bitmap Image" r:id="rId5" imgW="6047619" imgH="685714"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1989138"/>
                        <a:ext cx="63373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IN" smtClean="0"/>
              <a:t>Computing Theoretical BERs</a:t>
            </a:r>
          </a:p>
        </p:txBody>
      </p:sp>
      <p:graphicFrame>
        <p:nvGraphicFramePr>
          <p:cNvPr id="84995" name="Object 5"/>
          <p:cNvGraphicFramePr>
            <a:graphicFrameLocks noChangeAspect="1"/>
          </p:cNvGraphicFramePr>
          <p:nvPr>
            <p:ph sz="half" idx="1"/>
          </p:nvPr>
        </p:nvGraphicFramePr>
        <p:xfrm>
          <a:off x="2555875" y="3079750"/>
          <a:ext cx="3754438" cy="3689350"/>
        </p:xfrm>
        <a:graphic>
          <a:graphicData uri="http://schemas.openxmlformats.org/presentationml/2006/ole">
            <mc:AlternateContent xmlns:mc="http://schemas.openxmlformats.org/markup-compatibility/2006">
              <mc:Choice xmlns:v="urn:schemas-microsoft-com:vml" Requires="v">
                <p:oleObj spid="_x0000_s85002" name="Bitmap Image" r:id="rId3" imgW="4915586" imgH="4828571" progId="Paint.Picture">
                  <p:embed/>
                </p:oleObj>
              </mc:Choice>
              <mc:Fallback>
                <p:oleObj name="Bitmap Image" r:id="rId3" imgW="4915586" imgH="4828571"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079750"/>
                        <a:ext cx="3754438"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6" name="Text Box 4"/>
          <p:cNvSpPr txBox="1">
            <a:spLocks noChangeArrowheads="1"/>
          </p:cNvSpPr>
          <p:nvPr/>
        </p:nvSpPr>
        <p:spPr bwMode="auto">
          <a:xfrm>
            <a:off x="1042988" y="1989138"/>
            <a:ext cx="7489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4. </a:t>
            </a:r>
            <a:r>
              <a:rPr lang="en-IN"/>
              <a:t>Change the Modulation order parameter to 16, and click Plot..</a:t>
            </a:r>
          </a:p>
        </p:txBody>
      </p:sp>
      <p:graphicFrame>
        <p:nvGraphicFramePr>
          <p:cNvPr id="84997" name="Object 9"/>
          <p:cNvGraphicFramePr>
            <a:graphicFrameLocks noChangeAspect="1"/>
          </p:cNvGraphicFramePr>
          <p:nvPr>
            <p:ph sz="quarter" idx="3"/>
          </p:nvPr>
        </p:nvGraphicFramePr>
        <p:xfrm>
          <a:off x="1835150" y="2565400"/>
          <a:ext cx="5976938" cy="390525"/>
        </p:xfrm>
        <a:graphic>
          <a:graphicData uri="http://schemas.openxmlformats.org/presentationml/2006/ole">
            <mc:AlternateContent xmlns:mc="http://schemas.openxmlformats.org/markup-compatibility/2006">
              <mc:Choice xmlns:v="urn:schemas-microsoft-com:vml" Requires="v">
                <p:oleObj spid="_x0000_s85003" name="Bitmap Image" r:id="rId5" imgW="5858693" imgH="609524" progId="Paint.Picture">
                  <p:embed/>
                </p:oleObj>
              </mc:Choice>
              <mc:Fallback>
                <p:oleObj name="Bitmap Image" r:id="rId5" imgW="5858693" imgH="609524" progId="Paint.Picture">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2565400"/>
                        <a:ext cx="5976938"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IN" smtClean="0"/>
              <a:t>Using the Semianalytic Technique to Compute BERs</a:t>
            </a:r>
          </a:p>
        </p:txBody>
      </p:sp>
      <p:sp>
        <p:nvSpPr>
          <p:cNvPr id="86019" name="Text Box 4"/>
          <p:cNvSpPr txBox="1">
            <a:spLocks noChangeArrowheads="1"/>
          </p:cNvSpPr>
          <p:nvPr/>
        </p:nvSpPr>
        <p:spPr bwMode="auto">
          <a:xfrm>
            <a:off x="1042988" y="177323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To access the semianalytic capabilities of BERTool, open the Semianalytic tab.</a:t>
            </a:r>
          </a:p>
        </p:txBody>
      </p:sp>
      <p:graphicFrame>
        <p:nvGraphicFramePr>
          <p:cNvPr id="86020" name="Object 5"/>
          <p:cNvGraphicFramePr>
            <a:graphicFrameLocks noChangeAspect="1"/>
          </p:cNvGraphicFramePr>
          <p:nvPr>
            <p:ph idx="1"/>
          </p:nvPr>
        </p:nvGraphicFramePr>
        <p:xfrm>
          <a:off x="1979613" y="2492375"/>
          <a:ext cx="5494337" cy="4114800"/>
        </p:xfrm>
        <a:graphic>
          <a:graphicData uri="http://schemas.openxmlformats.org/presentationml/2006/ole">
            <mc:AlternateContent xmlns:mc="http://schemas.openxmlformats.org/markup-compatibility/2006">
              <mc:Choice xmlns:v="urn:schemas-microsoft-com:vml" Requires="v">
                <p:oleObj spid="_x0000_s86023" name="Bitmap Image" r:id="rId3" imgW="6028571" imgH="4514286" progId="Paint.Picture">
                  <p:embed/>
                </p:oleObj>
              </mc:Choice>
              <mc:Fallback>
                <p:oleObj name="Bitmap Image" r:id="rId3" imgW="6028571" imgH="4514286"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492375"/>
                        <a:ext cx="549433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Example…..</a:t>
            </a:r>
            <a:endParaRPr lang="en-IN" smtClean="0"/>
          </a:p>
        </p:txBody>
      </p:sp>
      <p:sp>
        <p:nvSpPr>
          <p:cNvPr id="87043" name="Text Box 4"/>
          <p:cNvSpPr txBox="1">
            <a:spLocks noChangeArrowheads="1"/>
          </p:cNvSpPr>
          <p:nvPr/>
        </p:nvSpPr>
        <p:spPr bwMode="auto">
          <a:xfrm>
            <a:off x="971550" y="1916113"/>
            <a:ext cx="7488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IN"/>
              <a:t>This example illustrates how BERTool applies the semianalytic technique, using 16-QAM modulation.</a:t>
            </a:r>
          </a:p>
        </p:txBody>
      </p:sp>
      <p:sp>
        <p:nvSpPr>
          <p:cNvPr id="87044" name="Text Box 5"/>
          <p:cNvSpPr txBox="1">
            <a:spLocks noChangeArrowheads="1"/>
          </p:cNvSpPr>
          <p:nvPr/>
        </p:nvSpPr>
        <p:spPr bwMode="auto">
          <a:xfrm>
            <a:off x="1042988" y="2708275"/>
            <a:ext cx="7345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IN"/>
              <a:t>Running the Semianalytic Example</a:t>
            </a:r>
          </a:p>
        </p:txBody>
      </p:sp>
      <p:sp>
        <p:nvSpPr>
          <p:cNvPr id="87045" name="Text Box 6"/>
          <p:cNvSpPr txBox="1">
            <a:spLocks noChangeArrowheads="1"/>
          </p:cNvSpPr>
          <p:nvPr/>
        </p:nvSpPr>
        <p:spPr bwMode="auto">
          <a:xfrm>
            <a:off x="1116013" y="4149725"/>
            <a:ext cx="7345362"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Step 1. Generate message signal of length &gt;= M^L.</a:t>
            </a:r>
          </a:p>
          <a:p>
            <a:pPr eaLnBrk="1" hangingPunct="1"/>
            <a:r>
              <a:rPr lang="en-IN"/>
              <a:t>M = 16; % Alphabet size of modulation</a:t>
            </a:r>
          </a:p>
          <a:p>
            <a:pPr eaLnBrk="1" hangingPunct="1"/>
            <a:r>
              <a:rPr lang="en-IN"/>
              <a:t>L = 1; % Length of impulse response of channel</a:t>
            </a:r>
          </a:p>
          <a:p>
            <a:pPr eaLnBrk="1" hangingPunct="1"/>
            <a:r>
              <a:rPr lang="en-IN"/>
              <a:t>msg = [0:M-1 0]; % M-ary message sequence of length &gt; M^L</a:t>
            </a:r>
          </a:p>
          <a:p>
            <a:pPr eaLnBrk="1" hangingPunct="1"/>
            <a:endParaRPr lang="en-US"/>
          </a:p>
          <a:p>
            <a:pPr eaLnBrk="1" hangingPunct="1"/>
            <a:r>
              <a:rPr lang="en-IN"/>
              <a:t>% Step 2. Modulate the message signal using baseband modulation.</a:t>
            </a:r>
          </a:p>
          <a:p>
            <a:pPr eaLnBrk="1" hangingPunct="1"/>
            <a:r>
              <a:rPr lang="en-IN"/>
              <a:t>modsig = qammod(msg,M); % Use 16-QAM.</a:t>
            </a:r>
          </a:p>
          <a:p>
            <a:pPr eaLnBrk="1" hangingPunct="1"/>
            <a:r>
              <a:rPr lang="en-IN"/>
              <a:t>Nsamp = 16;</a:t>
            </a:r>
          </a:p>
          <a:p>
            <a:pPr eaLnBrk="1" hangingPunct="1"/>
            <a:r>
              <a:rPr lang="en-IN"/>
              <a:t>modsig = rectpulse(modsig,Nsamp); % Use rectangular pulse shaping.</a:t>
            </a:r>
          </a:p>
        </p:txBody>
      </p:sp>
      <p:sp>
        <p:nvSpPr>
          <p:cNvPr id="87046" name="Text Box 7"/>
          <p:cNvSpPr txBox="1">
            <a:spLocks noChangeArrowheads="1"/>
          </p:cNvSpPr>
          <p:nvPr/>
        </p:nvSpPr>
        <p:spPr bwMode="auto">
          <a:xfrm>
            <a:off x="1116013" y="328453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Task 1:</a:t>
            </a:r>
            <a:r>
              <a:rPr lang="en-IN"/>
              <a:t>To set up the transmitted and received signals, run steps 1 through 4 from the code example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Example</a:t>
            </a:r>
            <a:endParaRPr lang="en-IN" smtClean="0"/>
          </a:p>
        </p:txBody>
      </p:sp>
      <p:sp>
        <p:nvSpPr>
          <p:cNvPr id="88067" name="Text Box 4"/>
          <p:cNvSpPr txBox="1">
            <a:spLocks noChangeArrowheads="1"/>
          </p:cNvSpPr>
          <p:nvPr/>
        </p:nvSpPr>
        <p:spPr bwMode="auto">
          <a:xfrm>
            <a:off x="1042988" y="2133600"/>
            <a:ext cx="734536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 Step 3. Apply a transmit filter.</a:t>
            </a:r>
          </a:p>
          <a:p>
            <a:pPr eaLnBrk="1" hangingPunct="1"/>
            <a:r>
              <a:rPr lang="en-IN"/>
              <a:t>txsig = modsig; % No filter in this example</a:t>
            </a:r>
          </a:p>
          <a:p>
            <a:pPr eaLnBrk="1" hangingPunct="1"/>
            <a:endParaRPr lang="en-IN"/>
          </a:p>
          <a:p>
            <a:pPr eaLnBrk="1" hangingPunct="1"/>
            <a:r>
              <a:rPr lang="en-IN"/>
              <a:t>% Step 4. Run txsig through a noiseless channel.</a:t>
            </a:r>
          </a:p>
          <a:p>
            <a:pPr eaLnBrk="1" hangingPunct="1"/>
            <a:r>
              <a:rPr lang="en-IN"/>
              <a:t>rxsig = txsig*exp(j*pi/180); % Static phase offset of 1 degree</a:t>
            </a:r>
          </a:p>
        </p:txBody>
      </p:sp>
      <p:sp>
        <p:nvSpPr>
          <p:cNvPr id="88068" name="Text Box 5"/>
          <p:cNvSpPr txBox="1">
            <a:spLocks noChangeArrowheads="1"/>
          </p:cNvSpPr>
          <p:nvPr/>
        </p:nvSpPr>
        <p:spPr bwMode="auto">
          <a:xfrm>
            <a:off x="1042988" y="4221163"/>
            <a:ext cx="698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Task 2: </a:t>
            </a:r>
            <a:r>
              <a:rPr lang="en-IN"/>
              <a:t>Open BERTool and go to the Semianalytic tab.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27088" y="74613"/>
            <a:ext cx="8393112" cy="1412875"/>
          </a:xfrm>
        </p:spPr>
        <p:txBody>
          <a:bodyPr/>
          <a:lstStyle/>
          <a:p>
            <a:pPr eaLnBrk="1" hangingPunct="1"/>
            <a:r>
              <a:rPr lang="en-US" smtClean="0">
                <a:solidFill>
                  <a:srgbClr val="FF1389"/>
                </a:solidFill>
              </a:rPr>
              <a:t>amdemod</a:t>
            </a:r>
            <a:r>
              <a:rPr lang="en-US" smtClean="0"/>
              <a:t>  Amplitude Demodulation</a:t>
            </a:r>
            <a:endParaRPr lang="en-IN" smtClean="0"/>
          </a:p>
        </p:txBody>
      </p:sp>
      <p:sp>
        <p:nvSpPr>
          <p:cNvPr id="12291" name="Text Box 3"/>
          <p:cNvSpPr txBox="1">
            <a:spLocks noChangeArrowheads="1"/>
          </p:cNvSpPr>
          <p:nvPr/>
        </p:nvSpPr>
        <p:spPr bwMode="auto">
          <a:xfrm>
            <a:off x="1042988" y="2051050"/>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Syntax</a:t>
            </a:r>
            <a:endParaRPr lang="en-IN"/>
          </a:p>
        </p:txBody>
      </p:sp>
      <p:sp>
        <p:nvSpPr>
          <p:cNvPr id="12292" name="Text Box 4"/>
          <p:cNvSpPr txBox="1">
            <a:spLocks noChangeArrowheads="1"/>
          </p:cNvSpPr>
          <p:nvPr/>
        </p:nvSpPr>
        <p:spPr bwMode="auto">
          <a:xfrm>
            <a:off x="1908175" y="2565400"/>
            <a:ext cx="60483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solidFill>
                  <a:srgbClr val="1F8400"/>
                </a:solidFill>
              </a:rPr>
              <a:t>z = amdemod(y,Fc,Fs)</a:t>
            </a:r>
          </a:p>
          <a:p>
            <a:pPr eaLnBrk="1" hangingPunct="1"/>
            <a:r>
              <a:rPr lang="en-IN">
                <a:solidFill>
                  <a:srgbClr val="1F8400"/>
                </a:solidFill>
              </a:rPr>
              <a:t>z = amdemod(y,Fc,Fs,ini_phase)</a:t>
            </a:r>
          </a:p>
          <a:p>
            <a:pPr eaLnBrk="1" hangingPunct="1"/>
            <a:r>
              <a:rPr lang="en-IN">
                <a:solidFill>
                  <a:srgbClr val="1F8400"/>
                </a:solidFill>
              </a:rPr>
              <a:t>z = amdemod(y,Fc,Fs,ini_phase,carramp)</a:t>
            </a:r>
          </a:p>
          <a:p>
            <a:pPr eaLnBrk="1" hangingPunct="1"/>
            <a:r>
              <a:rPr lang="en-IN">
                <a:solidFill>
                  <a:srgbClr val="1F8400"/>
                </a:solidFill>
              </a:rPr>
              <a:t>z = amdemod(y,Fc,Fs,ini_phase,carramp,num,den)</a:t>
            </a:r>
          </a:p>
        </p:txBody>
      </p:sp>
      <p:sp>
        <p:nvSpPr>
          <p:cNvPr id="12293" name="Text Box 5"/>
          <p:cNvSpPr txBox="1">
            <a:spLocks noChangeArrowheads="1"/>
          </p:cNvSpPr>
          <p:nvPr/>
        </p:nvSpPr>
        <p:spPr bwMode="auto">
          <a:xfrm>
            <a:off x="2843213" y="3933825"/>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Where</a:t>
            </a:r>
            <a:endParaRPr lang="en-IN"/>
          </a:p>
        </p:txBody>
      </p:sp>
      <p:sp>
        <p:nvSpPr>
          <p:cNvPr id="12294" name="Text Box 6"/>
          <p:cNvSpPr txBox="1">
            <a:spLocks noChangeArrowheads="1"/>
          </p:cNvSpPr>
          <p:nvPr/>
        </p:nvSpPr>
        <p:spPr bwMode="auto">
          <a:xfrm>
            <a:off x="3492500" y="4365625"/>
            <a:ext cx="56515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y= Received Analog Signal</a:t>
            </a:r>
          </a:p>
          <a:p>
            <a:pPr eaLnBrk="1" hangingPunct="1">
              <a:spcBef>
                <a:spcPct val="50000"/>
              </a:spcBef>
            </a:pPr>
            <a:r>
              <a:rPr lang="en-US"/>
              <a:t>Fc = Carrier Signal</a:t>
            </a:r>
          </a:p>
          <a:p>
            <a:pPr eaLnBrk="1" hangingPunct="1">
              <a:spcBef>
                <a:spcPct val="50000"/>
              </a:spcBef>
            </a:pPr>
            <a:r>
              <a:rPr lang="en-US"/>
              <a:t>Fs = Sampling Frequency</a:t>
            </a:r>
          </a:p>
          <a:p>
            <a:pPr eaLnBrk="1" hangingPunct="1">
              <a:spcBef>
                <a:spcPct val="50000"/>
              </a:spcBef>
            </a:pPr>
            <a:r>
              <a:rPr lang="en-IN"/>
              <a:t>ini_phase = Initial phase of the Carrier</a:t>
            </a:r>
          </a:p>
          <a:p>
            <a:pPr eaLnBrk="1" hangingPunct="1">
              <a:spcBef>
                <a:spcPct val="50000"/>
              </a:spcBef>
            </a:pPr>
            <a:r>
              <a:rPr lang="en-IN"/>
              <a:t>carramp = Carrier Amplitude</a:t>
            </a:r>
          </a:p>
          <a:p>
            <a:pPr eaLnBrk="1" hangingPunct="1">
              <a:spcBef>
                <a:spcPct val="50000"/>
              </a:spcBef>
            </a:pPr>
            <a:r>
              <a:rPr lang="en-US"/>
              <a:t>num, den = Coefficients of butterworth low pass filter</a:t>
            </a:r>
            <a:endParaRPr lang="en-IN"/>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9"/>
          <p:cNvSpPr>
            <a:spLocks noGrp="1" noChangeArrowheads="1"/>
          </p:cNvSpPr>
          <p:nvPr>
            <p:ph type="title"/>
          </p:nvPr>
        </p:nvSpPr>
        <p:spPr/>
        <p:txBody>
          <a:bodyPr/>
          <a:lstStyle/>
          <a:p>
            <a:pPr eaLnBrk="1" hangingPunct="1"/>
            <a:endParaRPr lang="en-US" smtClean="0"/>
          </a:p>
        </p:txBody>
      </p:sp>
      <p:sp>
        <p:nvSpPr>
          <p:cNvPr id="89091" name="Text Box 4"/>
          <p:cNvSpPr txBox="1">
            <a:spLocks noChangeArrowheads="1"/>
          </p:cNvSpPr>
          <p:nvPr/>
        </p:nvSpPr>
        <p:spPr bwMode="auto">
          <a:xfrm>
            <a:off x="971550" y="1844675"/>
            <a:ext cx="7272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Task 3: </a:t>
            </a:r>
            <a:r>
              <a:rPr lang="en-IN"/>
              <a:t>Set parameters as shown in the following figure.</a:t>
            </a:r>
          </a:p>
        </p:txBody>
      </p:sp>
      <p:graphicFrame>
        <p:nvGraphicFramePr>
          <p:cNvPr id="89092" name="Object 8"/>
          <p:cNvGraphicFramePr>
            <a:graphicFrameLocks noChangeAspect="1"/>
          </p:cNvGraphicFramePr>
          <p:nvPr>
            <p:ph sz="half" idx="2"/>
          </p:nvPr>
        </p:nvGraphicFramePr>
        <p:xfrm>
          <a:off x="2268538" y="2349500"/>
          <a:ext cx="4537075" cy="3435350"/>
        </p:xfrm>
        <a:graphic>
          <a:graphicData uri="http://schemas.openxmlformats.org/presentationml/2006/ole">
            <mc:AlternateContent xmlns:mc="http://schemas.openxmlformats.org/markup-compatibility/2006">
              <mc:Choice xmlns:v="urn:schemas-microsoft-com:vml" Requires="v">
                <p:oleObj spid="_x0000_s89096" name="Bitmap Image" r:id="rId3" imgW="5885714" imgH="4458322" progId="Paint.Picture">
                  <p:embed/>
                </p:oleObj>
              </mc:Choice>
              <mc:Fallback>
                <p:oleObj name="Bitmap Image" r:id="rId3" imgW="5885714" imgH="4458322"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349500"/>
                        <a:ext cx="4537075"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93" name="Text Box 12"/>
          <p:cNvSpPr txBox="1">
            <a:spLocks noChangeArrowheads="1"/>
          </p:cNvSpPr>
          <p:nvPr/>
        </p:nvSpPr>
        <p:spPr bwMode="auto">
          <a:xfrm>
            <a:off x="1116013" y="6092825"/>
            <a:ext cx="4319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Task 4: Click Plot</a:t>
            </a:r>
            <a:endParaRPr lang="en-IN"/>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8"/>
          <p:cNvSpPr>
            <a:spLocks noGrp="1" noChangeArrowheads="1"/>
          </p:cNvSpPr>
          <p:nvPr>
            <p:ph type="title"/>
          </p:nvPr>
        </p:nvSpPr>
        <p:spPr/>
        <p:txBody>
          <a:bodyPr/>
          <a:lstStyle/>
          <a:p>
            <a:pPr eaLnBrk="1" hangingPunct="1"/>
            <a:endParaRPr lang="en-US" smtClean="0"/>
          </a:p>
        </p:txBody>
      </p:sp>
      <p:graphicFrame>
        <p:nvGraphicFramePr>
          <p:cNvPr id="90115" name="Object 4"/>
          <p:cNvGraphicFramePr>
            <a:graphicFrameLocks noChangeAspect="1"/>
          </p:cNvGraphicFramePr>
          <p:nvPr>
            <p:ph sz="half" idx="1"/>
          </p:nvPr>
        </p:nvGraphicFramePr>
        <p:xfrm>
          <a:off x="2411413" y="2565400"/>
          <a:ext cx="3754437" cy="3673475"/>
        </p:xfrm>
        <a:graphic>
          <a:graphicData uri="http://schemas.openxmlformats.org/presentationml/2006/ole">
            <mc:AlternateContent xmlns:mc="http://schemas.openxmlformats.org/markup-compatibility/2006">
              <mc:Choice xmlns:v="urn:schemas-microsoft-com:vml" Requires="v">
                <p:oleObj spid="_x0000_s90121" name="Bitmap Image" r:id="rId3" imgW="4904762" imgH="4800000" progId="Paint.Picture">
                  <p:embed/>
                </p:oleObj>
              </mc:Choice>
              <mc:Fallback>
                <p:oleObj name="Bitmap Image" r:id="rId3" imgW="4904762" imgH="48000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565400"/>
                        <a:ext cx="3754437"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6" name="Object 7"/>
          <p:cNvGraphicFramePr>
            <a:graphicFrameLocks noChangeAspect="1"/>
          </p:cNvGraphicFramePr>
          <p:nvPr>
            <p:ph sz="half" idx="2"/>
          </p:nvPr>
        </p:nvGraphicFramePr>
        <p:xfrm>
          <a:off x="1547813" y="1700213"/>
          <a:ext cx="6913562" cy="423862"/>
        </p:xfrm>
        <a:graphic>
          <a:graphicData uri="http://schemas.openxmlformats.org/presentationml/2006/ole">
            <mc:AlternateContent xmlns:mc="http://schemas.openxmlformats.org/markup-compatibility/2006">
              <mc:Choice xmlns:v="urn:schemas-microsoft-com:vml" Requires="v">
                <p:oleObj spid="_x0000_s90122" name="Bitmap Image" r:id="rId5" imgW="6028571" imgH="419048" progId="Paint.Picture">
                  <p:embed/>
                </p:oleObj>
              </mc:Choice>
              <mc:Fallback>
                <p:oleObj name="Bitmap Image" r:id="rId5" imgW="6028571" imgH="419048"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1700213"/>
                        <a:ext cx="691356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Questions</a:t>
            </a:r>
            <a:endParaRPr lang="en-IN" smtClean="0"/>
          </a:p>
        </p:txBody>
      </p:sp>
      <p:pic>
        <p:nvPicPr>
          <p:cNvPr id="91139"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0" y="1484313"/>
            <a:ext cx="3471863" cy="5184775"/>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2700338" y="2276475"/>
            <a:ext cx="36718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800">
                <a:solidFill>
                  <a:schemeClr val="tx2"/>
                </a:solidFill>
              </a:rPr>
              <a:t>Thank You</a:t>
            </a:r>
            <a:endParaRPr lang="en-IN" sz="4800">
              <a:solidFill>
                <a:schemeClr val="tx2"/>
              </a:solidFill>
            </a:endParaRPr>
          </a:p>
        </p:txBody>
      </p:sp>
      <p:pic>
        <p:nvPicPr>
          <p:cNvPr id="92163" name="Picture 6"/>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59113" y="3789363"/>
            <a:ext cx="266700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7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Example……..</a:t>
            </a:r>
            <a:endParaRPr lang="en-IN" smtClean="0"/>
          </a:p>
        </p:txBody>
      </p:sp>
      <p:sp>
        <p:nvSpPr>
          <p:cNvPr id="13315" name="Text Box 4"/>
          <p:cNvSpPr txBox="1">
            <a:spLocks noChangeArrowheads="1"/>
          </p:cNvSpPr>
          <p:nvPr/>
        </p:nvSpPr>
        <p:spPr bwMode="auto">
          <a:xfrm>
            <a:off x="1331913" y="2924175"/>
            <a:ext cx="741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Fs = 8000;                       % Sampling rate is 8000 samples per second.</a:t>
            </a:r>
          </a:p>
          <a:p>
            <a:pPr eaLnBrk="1" hangingPunct="1"/>
            <a:r>
              <a:rPr lang="en-IN"/>
              <a:t>Fc = 300;                         % Carrier frequency in Hz</a:t>
            </a:r>
          </a:p>
          <a:p>
            <a:pPr eaLnBrk="1" hangingPunct="1"/>
            <a:r>
              <a:rPr lang="en-IN"/>
              <a:t>t = [0:.1*Fs]'/Fs;               % Sampling times for .1 second</a:t>
            </a:r>
          </a:p>
          <a:p>
            <a:pPr eaLnBrk="1" hangingPunct="1"/>
            <a:r>
              <a:rPr lang="en-IN"/>
              <a:t>x = sin(20*pi*t);                % Representation of the signal</a:t>
            </a:r>
          </a:p>
          <a:p>
            <a:pPr eaLnBrk="1" hangingPunct="1"/>
            <a:r>
              <a:rPr lang="en-IN"/>
              <a:t>y = ammod(x,Fc,Fs);       % Modulate x to produce y.</a:t>
            </a:r>
          </a:p>
          <a:p>
            <a:pPr eaLnBrk="1" hangingPunct="1"/>
            <a:r>
              <a:rPr lang="en-IN"/>
              <a:t>figure;</a:t>
            </a:r>
          </a:p>
          <a:p>
            <a:pPr eaLnBrk="1" hangingPunct="1"/>
            <a:r>
              <a:rPr lang="en-IN"/>
              <a:t>subplot(2,1,1); plot(t,x);   % Plot x on top.</a:t>
            </a:r>
          </a:p>
          <a:p>
            <a:pPr eaLnBrk="1" hangingPunct="1"/>
            <a:r>
              <a:rPr lang="en-IN"/>
              <a:t>subplot(2,1,2); plot(t,y)    % Plot y below.</a:t>
            </a:r>
          </a:p>
        </p:txBody>
      </p:sp>
      <p:sp>
        <p:nvSpPr>
          <p:cNvPr id="13316" name="Text Box 5"/>
          <p:cNvSpPr txBox="1">
            <a:spLocks noChangeArrowheads="1"/>
          </p:cNvSpPr>
          <p:nvPr/>
        </p:nvSpPr>
        <p:spPr bwMode="auto">
          <a:xfrm>
            <a:off x="1331913" y="1844675"/>
            <a:ext cx="554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Amplitude Modulation Generation</a:t>
            </a:r>
            <a:endParaRPr lang="en-IN"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Axis</Template>
  <TotalTime>572</TotalTime>
  <Words>2666</Words>
  <Application>Microsoft Office PowerPoint</Application>
  <PresentationFormat>On-screen Show (4:3)</PresentationFormat>
  <Paragraphs>488</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90" baseType="lpstr">
      <vt:lpstr>Arial</vt:lpstr>
      <vt:lpstr>Wingdings</vt:lpstr>
      <vt:lpstr>Calibri</vt:lpstr>
      <vt:lpstr>Times New Roman</vt:lpstr>
      <vt:lpstr>Axis</vt:lpstr>
      <vt:lpstr>Microsoft Visio Drawing</vt:lpstr>
      <vt:lpstr>PBrush</vt:lpstr>
      <vt:lpstr>Design of Communication Systems using MATLAB</vt:lpstr>
      <vt:lpstr>Simulation “hierarchy”</vt:lpstr>
      <vt:lpstr>Why MATLAB for communication systems design ?</vt:lpstr>
      <vt:lpstr>Studying Components of Communication system</vt:lpstr>
      <vt:lpstr>Analog Communication System</vt:lpstr>
      <vt:lpstr>Analog Modulation/Demodulation Functions</vt:lpstr>
      <vt:lpstr>ammod  Amplitude modulation</vt:lpstr>
      <vt:lpstr>amdemod  Amplitude Demodulation</vt:lpstr>
      <vt:lpstr>Example……..</vt:lpstr>
      <vt:lpstr>Results</vt:lpstr>
      <vt:lpstr>fmmod  Frequency modulation</vt:lpstr>
      <vt:lpstr>fmdemod  Frequency Demodulation</vt:lpstr>
      <vt:lpstr>pmmod  phase modulation</vt:lpstr>
      <vt:lpstr>pmdemod  phase Demodulation</vt:lpstr>
      <vt:lpstr>Example</vt:lpstr>
      <vt:lpstr>Example</vt:lpstr>
      <vt:lpstr>Results</vt:lpstr>
      <vt:lpstr>Digital Communication</vt:lpstr>
      <vt:lpstr>Source</vt:lpstr>
      <vt:lpstr>randint Random Integer</vt:lpstr>
      <vt:lpstr>Example</vt:lpstr>
      <vt:lpstr>Example</vt:lpstr>
      <vt:lpstr>Digital Communication</vt:lpstr>
      <vt:lpstr>Digital Modulation/Demodulation</vt:lpstr>
      <vt:lpstr>fskmod           Frequency shift keying modulation</vt:lpstr>
      <vt:lpstr>fskdemod       Frequency shift keying demodulation</vt:lpstr>
      <vt:lpstr>Example………</vt:lpstr>
      <vt:lpstr>Results</vt:lpstr>
      <vt:lpstr>Digital Communication</vt:lpstr>
      <vt:lpstr>Pulse shaping</vt:lpstr>
      <vt:lpstr>rectpulse         Rectangular pulse shaping</vt:lpstr>
      <vt:lpstr>Digital Communication</vt:lpstr>
      <vt:lpstr>Channels</vt:lpstr>
      <vt:lpstr>Digital Communication</vt:lpstr>
      <vt:lpstr>biterr    Compute number of bit errors and bit error rate (BER)</vt:lpstr>
      <vt:lpstr>scatterplot   Generate scatter plot</vt:lpstr>
      <vt:lpstr>Simulating a Communication Link….Examples</vt:lpstr>
      <vt:lpstr>Functions for Tasks</vt:lpstr>
      <vt:lpstr>Solution of the problem</vt:lpstr>
      <vt:lpstr>Task 1 Generate binary data</vt:lpstr>
      <vt:lpstr>Results</vt:lpstr>
      <vt:lpstr>Task 2 Prepare to Modulate. </vt:lpstr>
      <vt:lpstr>Results</vt:lpstr>
      <vt:lpstr>Task 3 Modulate Using 16-QAM</vt:lpstr>
      <vt:lpstr>Task 4 Add White Gaussian Noise</vt:lpstr>
      <vt:lpstr>Task 5 Create a Scatter Plot.</vt:lpstr>
      <vt:lpstr>Results</vt:lpstr>
      <vt:lpstr>Task 6  Demodulate Using 16-QAM</vt:lpstr>
      <vt:lpstr>Task 7 Convert the Integer-Valued Signal to a Binary Signal</vt:lpstr>
      <vt:lpstr>Task 8 Compute the System's BER</vt:lpstr>
      <vt:lpstr>Results</vt:lpstr>
      <vt:lpstr>Simulating a Communication Link</vt:lpstr>
      <vt:lpstr>Solution of the problem</vt:lpstr>
      <vt:lpstr>Task 1 Find All Points in the 16-QAM Signal Constellation</vt:lpstr>
      <vt:lpstr>Task 2   Plot the Signal Constellation</vt:lpstr>
      <vt:lpstr>Task 3 Annotate the Plot to Indicate the Mapping</vt:lpstr>
      <vt:lpstr>Modifications…..</vt:lpstr>
      <vt:lpstr>Results</vt:lpstr>
      <vt:lpstr>Simulating a Communication Link….Examples            Cont</vt:lpstr>
      <vt:lpstr>Solution of the problem</vt:lpstr>
      <vt:lpstr>Task1 Define Filter-Related Parameters</vt:lpstr>
      <vt:lpstr>Task 2 Create a Square Root Raised Cosine Filter</vt:lpstr>
      <vt:lpstr>Task 3  Filter the Modulated Signal</vt:lpstr>
      <vt:lpstr>PowerPoint Presentation</vt:lpstr>
      <vt:lpstr>Task 4  Filter the Received Signal </vt:lpstr>
      <vt:lpstr>Task 5  Adjust the Scatter Plot</vt:lpstr>
      <vt:lpstr>Results</vt:lpstr>
      <vt:lpstr>Presentation Outline  </vt:lpstr>
      <vt:lpstr>BERTool : A Bit Error Rate GUI</vt:lpstr>
      <vt:lpstr>Opening BERTool</vt:lpstr>
      <vt:lpstr>BERTool</vt:lpstr>
      <vt:lpstr>BERTool Environment</vt:lpstr>
      <vt:lpstr>BERTool Environment</vt:lpstr>
      <vt:lpstr>Computing Theoretical BERs</vt:lpstr>
      <vt:lpstr>Computing Theoretical BERs</vt:lpstr>
      <vt:lpstr>Computing Theoretical BERs</vt:lpstr>
      <vt:lpstr>Using the Semianalytic Technique to Compute BERs</vt:lpstr>
      <vt:lpstr>Example…..</vt:lpstr>
      <vt:lpstr>Example</vt:lpstr>
      <vt:lpstr>PowerPoint Presentation</vt:lpstr>
      <vt:lpstr>PowerPoint Presentation</vt:lpstr>
      <vt:lpstr>Questions</vt:lpstr>
      <vt:lpstr>PowerPoint Presentation</vt:lpstr>
    </vt:vector>
  </TitlesOfParts>
  <Company>SVNIT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Communications Toolbox in MATLAB 7.6.0 (R2008)</dc:title>
  <dc:creator>Administrator</dc:creator>
  <cp:lastModifiedBy>R.KUMAR</cp:lastModifiedBy>
  <cp:revision>129</cp:revision>
  <dcterms:created xsi:type="dcterms:W3CDTF">2008-12-17T06:37:28Z</dcterms:created>
  <dcterms:modified xsi:type="dcterms:W3CDTF">2017-06-27T17:56:15Z</dcterms:modified>
</cp:coreProperties>
</file>